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7" r:id="rId2"/>
    <p:sldId id="290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</p:sldIdLst>
  <p:sldSz cx="10691813" cy="7559675"/>
  <p:notesSz cx="10234613" cy="71040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9F7"/>
    <a:srgbClr val="095668"/>
    <a:srgbClr val="093A4E"/>
    <a:srgbClr val="053D52"/>
    <a:srgbClr val="FD8A69"/>
    <a:srgbClr val="2C58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69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46" y="84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618" cy="3559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797708" y="0"/>
            <a:ext cx="4434617" cy="3559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8BF42-3528-4AD3-9E47-60A20C3799AB}" type="datetimeFigureOut">
              <a:rPr lang="ko-KR" altLang="en-US" smtClean="0"/>
              <a:t>2026-06-15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421063" y="887413"/>
            <a:ext cx="3394075" cy="2398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24605" y="3419251"/>
            <a:ext cx="8187690" cy="279666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6748143"/>
            <a:ext cx="4434618" cy="3559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797708" y="6748143"/>
            <a:ext cx="4434617" cy="3559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17587-EF5E-413B-B1D1-4D703D689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572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3463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D34EA-0C10-5AC8-EF9B-7C89D17B3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38D9CFD-4668-669B-17BC-2D449D577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82C5EFB-86AE-4A1A-AF49-01150E49D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62718F3-20E6-EFBD-387F-F275549D74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2140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5D566-3569-CE17-29F1-4A3417A48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419EF98-7AE3-6EF9-8BAE-9CE32335D4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EFECCE6-7AFE-26D6-DC67-ED17DE33B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50F11E7-9A8A-37CE-2298-B3BDA3C90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7283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17F3D-2BA2-0738-2E1E-AB42C2885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1D8B5F7-2823-BBCB-5E8B-5A5889277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E313484-DD54-82CB-7D01-08CF81075E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4F727DD-8D12-08FE-914C-D9EE98395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5961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D2DD1-D4AD-DC2E-E621-71A6A06B9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32999A1-321F-E6EC-2AB7-79A7E1396B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91897ED-81AA-4C05-72CF-9C4BCD541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79747A4-7920-8976-0264-1898C4CA1B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829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8CD33-72EE-9F4E-8196-8A7676C95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D32D831-9FF7-85AD-568D-10AD07F3D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54DF036-5DBA-7C6A-E0A1-8DB0B2A00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D85B28B-0B86-8E96-C715-F32179E55C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842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5A9AB-5B88-F4E6-DD31-427C11A2D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090CDCB-7DAB-6080-256A-D306B40078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83553C5-5B03-1394-4FD2-A0FBBFFE7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9B132A7-B592-A5ED-C512-FC354B0B04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1148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508A9-DA94-E8DF-CAED-A3597221E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4214130-B04B-49D3-37DF-F604855A15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C977EFF-8693-BD20-00FC-560B528E3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789A841-24C4-90AF-A0F2-1E0651CB5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3656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B4FEE-42C7-B348-FF12-7CCA9881C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0F51792-3AB3-5CCD-9592-68833A1EB8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7ADC8B0-DE6A-D245-A65A-94A48D158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65C442D-B00A-FCB6-75F8-752A2CC890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8760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2B614-7D70-C278-954B-51FCFC8B5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CFA55AB-E5D7-1727-C957-7D1C48A21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D10B408-91A7-A673-B2FB-59F75C060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C20C16C-AE43-06DF-37CB-A44A8188E4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0839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17AD5-2FFC-5739-C245-8601B3E12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1AB6078-4210-9CDD-04C9-8AB2663666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1A8B04C-6989-45A0-9EBA-19267DD313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1705305-6DD2-B03E-01FD-1A09C01FBD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6474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0883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16918-7359-1AA8-38F3-5D564D637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99BD023-26AD-F207-1EDC-60F395C9AD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E8C9BAF-D273-CC83-6BDE-5496C4347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5ABBE0C-61E8-4D13-46A5-A541A93A67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6558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99BE1-B9CE-8015-9535-2DF46AE2E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00057CD-9F22-B72D-4255-6A8C99C2D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7AA6019-2A16-BE2C-A7BE-8844E1CF6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C660AAE-43FB-2FD6-5D1E-19023A0BD7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1156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373F9-B5B4-D0F3-E935-CEE21FDA1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58A198E-1E52-F59E-28A3-16F9B0B669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7D7B551-E9CF-466E-4CCE-E0E16F494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169A772-F2DE-DC88-970D-72CDEEDF52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0249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19BEC-FA62-4732-788D-5D423B35A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1712BF3-D9F1-EA63-DC2B-014EC110D1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CD82F36-1F92-4B2F-6C0B-4CE98F065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12E242-F597-FE1C-1A9B-9F0DFC236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1911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8A12F-0395-94E4-8995-4DEDE5A1D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32B9655-E170-9AE3-01CA-9AF31EF5E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F6C1288-8C0F-FFDC-8B2F-515445FBCC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4E02281-8840-342C-BB3B-3E666C135B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388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B4F2E-BC3B-6DA7-904A-55FE8EAF9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7060D8B-D223-E13D-D2BD-560E1DF6E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5E873B9-595E-9B35-463E-26C0638A55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1BA730-C6D6-96E8-DFB3-0DED3B7E13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1815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586F7-97AE-FF6E-B7CD-00797A8FF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36D7F49-1B17-E12E-9C1A-281B107863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5103DAB-4F1B-E016-1C95-A2D4FC86E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811B726-5EEA-8AF1-9885-B899C6B8C4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5442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B440D-8AA6-509C-F67E-1BED97E63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0D88EBB-73FE-439A-6810-4F96B9800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1063" y="887413"/>
            <a:ext cx="3394075" cy="2398712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EAF9251-66CC-DF19-2650-FCE5AC3772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9CEE519-3457-8B39-DC21-8CF4B8157B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7587-EF5E-413B-B1D1-4D703D68969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1303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1DA6-E946-4D2A-9120-95D521066A92}" type="datetime1">
              <a:rPr lang="ko-KR" altLang="en-US" smtClean="0"/>
              <a:t>2026-06-15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6294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799E-1E61-4ED2-A400-D685C65D1C3F}" type="datetime1">
              <a:rPr lang="ko-KR" altLang="en-US" smtClean="0"/>
              <a:t>2026-06-15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0389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8214D-A459-4060-A792-BDBF1B239369}" type="datetime1">
              <a:rPr lang="ko-KR" altLang="en-US" smtClean="0"/>
              <a:t>2026-06-15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27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2247-4D09-4BE7-ADF2-2E49D4C6E255}" type="datetime1">
              <a:rPr lang="ko-KR" altLang="en-US" smtClean="0"/>
              <a:t>2026-06-15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29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82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82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2D11-A6F9-4326-B8A1-39C7F44B62A1}" type="datetime1">
              <a:rPr lang="ko-KR" altLang="en-US" smtClean="0"/>
              <a:t>2026-06-15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899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9EEE-173D-4B39-A9F4-943C09386C60}" type="datetime1">
              <a:rPr lang="ko-KR" altLang="en-US" smtClean="0"/>
              <a:t>2026-06-15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4709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776D3-9B1A-43E7-9521-0DB2077B6B25}" type="datetime1">
              <a:rPr lang="ko-KR" altLang="en-US" smtClean="0"/>
              <a:t>2026-06-15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4901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4701-96EC-49C1-8DA3-F802A0C42480}" type="datetime1">
              <a:rPr lang="ko-KR" altLang="en-US" smtClean="0"/>
              <a:t>2026-06-15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1053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5EB46-3230-4250-8A5A-27424E6E8469}" type="datetime1">
              <a:rPr lang="ko-KR" altLang="en-US" smtClean="0"/>
              <a:t>2026-06-15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1650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CAB7-2E88-4E13-962C-FB74D43A5FC9}" type="datetime1">
              <a:rPr lang="ko-KR" altLang="en-US" smtClean="0"/>
              <a:t>2026-06-15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8367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F4113-F4D7-40E0-BB90-CCB53427188D}" type="datetime1">
              <a:rPr lang="ko-KR" altLang="en-US" smtClean="0"/>
              <a:t>2026-06-15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1707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7AF6D7-FB4A-47EC-A9A0-D0A54FC68C31}" type="datetime1">
              <a:rPr lang="ko-KR" altLang="en-US" smtClean="0"/>
              <a:t>2026-06-15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328DE0-73DC-40E3-8A50-9A94EA7216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876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1007943" rtl="0" eaLnBrk="1" latinLnBrk="1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1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574749" y="3163143"/>
            <a:ext cx="5338058" cy="2896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471" y="3672942"/>
            <a:ext cx="968721" cy="9687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42" y="3471126"/>
            <a:ext cx="1372356" cy="137235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43201" y="5753719"/>
            <a:ext cx="5956062" cy="47426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59759"/>
              </a:lnSpc>
            </a:pPr>
            <a:r>
              <a:rPr lang="en-US" altLang="ko-KR" sz="1754" b="1" dirty="0">
                <a:solidFill>
                  <a:srgbClr val="544F4C"/>
                </a:solidFill>
                <a:latin typeface="+mj-lt"/>
                <a:ea typeface="NanumSquare ExtraBold"/>
              </a:rPr>
              <a:t>RPA </a:t>
            </a:r>
            <a:r>
              <a:rPr lang="ko-KR" altLang="en-US" sz="1754" b="1" dirty="0">
                <a:solidFill>
                  <a:srgbClr val="544F4C"/>
                </a:solidFill>
                <a:latin typeface="+mj-lt"/>
                <a:ea typeface="NanumSquare ExtraBold"/>
              </a:rPr>
              <a:t>사무자동화 구축 서비스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3202" y="4611181"/>
            <a:ext cx="3613709" cy="4137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84660"/>
              </a:lnSpc>
            </a:pPr>
            <a:r>
              <a:rPr lang="en-US" sz="2698" b="1" dirty="0">
                <a:solidFill>
                  <a:srgbClr val="D23939"/>
                </a:solidFill>
                <a:latin typeface="+mj-lt"/>
              </a:rPr>
              <a:t>HTM(</a:t>
            </a:r>
            <a:r>
              <a:rPr lang="ko-KR" altLang="en-US" sz="2698" b="1" dirty="0" err="1">
                <a:solidFill>
                  <a:srgbClr val="D23939"/>
                </a:solidFill>
                <a:latin typeface="+mj-lt"/>
                <a:ea typeface="NanumSquare ExtraBold"/>
              </a:rPr>
              <a:t>아워즈</a:t>
            </a:r>
            <a:r>
              <a:rPr lang="en-US" sz="2698" b="1" dirty="0">
                <a:solidFill>
                  <a:srgbClr val="D23939"/>
                </a:solidFill>
                <a:latin typeface="+mj-lt"/>
              </a:rPr>
              <a:t> </a:t>
            </a:r>
            <a:r>
              <a:rPr lang="ko-KR" altLang="en-US" sz="2698" b="1" dirty="0">
                <a:solidFill>
                  <a:srgbClr val="D23939"/>
                </a:solidFill>
                <a:latin typeface="+mj-lt"/>
                <a:ea typeface="NanumSquare ExtraBold"/>
              </a:rPr>
              <a:t>투</a:t>
            </a:r>
            <a:r>
              <a:rPr lang="en-US" sz="2698" b="1" dirty="0">
                <a:solidFill>
                  <a:srgbClr val="D23939"/>
                </a:solidFill>
                <a:latin typeface="+mj-lt"/>
              </a:rPr>
              <a:t> </a:t>
            </a:r>
            <a:r>
              <a:rPr lang="ko-KR" altLang="en-US" sz="2698" b="1" dirty="0" err="1">
                <a:solidFill>
                  <a:srgbClr val="D23939"/>
                </a:solidFill>
                <a:latin typeface="+mj-lt"/>
                <a:ea typeface="NanumSquare ExtraBold"/>
              </a:rPr>
              <a:t>미닛즈</a:t>
            </a:r>
            <a:r>
              <a:rPr lang="en-US" sz="2698" b="1" dirty="0">
                <a:solidFill>
                  <a:srgbClr val="D23939"/>
                </a:solidFill>
                <a:latin typeface="+mj-lt"/>
              </a:rPr>
              <a:t>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3204" y="6366771"/>
            <a:ext cx="1009084" cy="14127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795" b="1" dirty="0">
                <a:solidFill>
                  <a:srgbClr val="544F4C">
                    <a:alpha val="63137"/>
                  </a:srgbClr>
                </a:solidFill>
                <a:latin typeface="+mj-lt"/>
              </a:rPr>
              <a:t>010-5958-4629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3203" y="6699771"/>
            <a:ext cx="1886988" cy="29263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795" b="1">
                <a:solidFill>
                  <a:srgbClr val="544F4C">
                    <a:alpha val="63137"/>
                  </a:srgbClr>
                </a:solidFill>
                <a:latin typeface="+mj-lt"/>
              </a:rPr>
              <a:t>wlee9065@hourstominute.com</a:t>
            </a:r>
          </a:p>
          <a:p>
            <a:pPr lvl="0" algn="l">
              <a:lnSpc>
                <a:spcPct val="124499"/>
              </a:lnSpc>
            </a:pPr>
            <a:r>
              <a:rPr lang="en-US" sz="795" b="1">
                <a:solidFill>
                  <a:srgbClr val="544F4C">
                    <a:alpha val="63137"/>
                  </a:srgbClr>
                </a:solidFill>
                <a:latin typeface="+mj-lt"/>
              </a:rPr>
              <a:t>wlee9065@gmail.com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3202" y="6235591"/>
            <a:ext cx="554996" cy="14127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ko-KR" altLang="en-US" sz="795" b="1">
                <a:solidFill>
                  <a:srgbClr val="544F4C"/>
                </a:solidFill>
                <a:latin typeface="+mj-lt"/>
                <a:ea typeface="NanumSquare Bold"/>
              </a:rPr>
              <a:t>연락처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3202" y="6558497"/>
            <a:ext cx="554996" cy="14127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795" b="1">
                <a:solidFill>
                  <a:srgbClr val="544F4C"/>
                </a:solidFill>
                <a:latin typeface="+mj-lt"/>
              </a:rPr>
              <a:t>E-MAIL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3202" y="5093061"/>
            <a:ext cx="4096884" cy="33299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84660"/>
              </a:lnSpc>
            </a:pPr>
            <a:r>
              <a:rPr lang="ko-KR" altLang="en-US" sz="2159" b="1" dirty="0">
                <a:solidFill>
                  <a:srgbClr val="DE5757"/>
                </a:solidFill>
                <a:latin typeface="+mj-lt"/>
                <a:ea typeface="NanumSquare ExtraBold"/>
              </a:rPr>
              <a:t>시간</a:t>
            </a:r>
            <a:r>
              <a:rPr lang="en-US" sz="2159" b="1" dirty="0">
                <a:solidFill>
                  <a:srgbClr val="DE5757"/>
                </a:solidFill>
                <a:latin typeface="+mj-lt"/>
              </a:rPr>
              <a:t> </a:t>
            </a:r>
            <a:r>
              <a:rPr lang="ko-KR" altLang="en-US" sz="2159" b="1" dirty="0">
                <a:solidFill>
                  <a:srgbClr val="DE5757"/>
                </a:solidFill>
                <a:latin typeface="+mj-lt"/>
                <a:ea typeface="NanumSquare ExtraBold"/>
              </a:rPr>
              <a:t>단위</a:t>
            </a:r>
            <a:r>
              <a:rPr lang="en-US" sz="2159" b="1" dirty="0">
                <a:solidFill>
                  <a:srgbClr val="DE5757"/>
                </a:solidFill>
                <a:latin typeface="+mj-lt"/>
              </a:rPr>
              <a:t> </a:t>
            </a:r>
            <a:r>
              <a:rPr lang="ko-KR" altLang="en-US" sz="2159" b="1" dirty="0">
                <a:solidFill>
                  <a:srgbClr val="DE5757"/>
                </a:solidFill>
                <a:latin typeface="+mj-lt"/>
                <a:ea typeface="NanumSquare ExtraBold"/>
              </a:rPr>
              <a:t>업무를</a:t>
            </a:r>
            <a:r>
              <a:rPr lang="en-US" sz="2159" b="1" dirty="0">
                <a:solidFill>
                  <a:srgbClr val="DE5757"/>
                </a:solidFill>
                <a:latin typeface="+mj-lt"/>
              </a:rPr>
              <a:t> </a:t>
            </a:r>
            <a:r>
              <a:rPr lang="ko-KR" altLang="en-US" sz="2159" b="1" dirty="0">
                <a:solidFill>
                  <a:srgbClr val="DE5757"/>
                </a:solidFill>
                <a:latin typeface="+mj-lt"/>
                <a:ea typeface="NanumSquare ExtraBold"/>
              </a:rPr>
              <a:t>단</a:t>
            </a:r>
            <a:r>
              <a:rPr lang="en-US" sz="2159" b="1" dirty="0">
                <a:solidFill>
                  <a:srgbClr val="DE5757"/>
                </a:solidFill>
                <a:latin typeface="+mj-lt"/>
              </a:rPr>
              <a:t> </a:t>
            </a:r>
            <a:r>
              <a:rPr lang="ko-KR" altLang="en-US" sz="2159" b="1" dirty="0">
                <a:solidFill>
                  <a:srgbClr val="DE5757"/>
                </a:solidFill>
                <a:latin typeface="+mj-lt"/>
                <a:ea typeface="NanumSquare ExtraBold"/>
              </a:rPr>
              <a:t>몇</a:t>
            </a:r>
            <a:r>
              <a:rPr lang="en-US" sz="2159" b="1" dirty="0">
                <a:solidFill>
                  <a:srgbClr val="DE5757"/>
                </a:solidFill>
                <a:latin typeface="+mj-lt"/>
              </a:rPr>
              <a:t> </a:t>
            </a:r>
            <a:r>
              <a:rPr lang="ko-KR" altLang="en-US" sz="2159" b="1" dirty="0">
                <a:solidFill>
                  <a:srgbClr val="DE5757"/>
                </a:solidFill>
                <a:latin typeface="+mj-lt"/>
                <a:ea typeface="NanumSquare ExtraBold"/>
              </a:rPr>
              <a:t>분만에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B8CE5225-0101-4A94-4638-9C2144CCD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1" y="0"/>
            <a:ext cx="10079566" cy="755967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2748792-6F72-743D-C33C-9FB75926BD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3" r="44478"/>
          <a:stretch>
            <a:fillRect/>
          </a:stretch>
        </p:blipFill>
        <p:spPr>
          <a:xfrm>
            <a:off x="4455050" y="0"/>
            <a:ext cx="1696678" cy="740202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267F4A5F-79EE-E675-623C-6E5162EC6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98"/>
          <a:stretch>
            <a:fillRect/>
          </a:stretch>
        </p:blipFill>
        <p:spPr>
          <a:xfrm>
            <a:off x="-1" y="0"/>
            <a:ext cx="4638675" cy="7562760"/>
          </a:xfrm>
          <a:prstGeom prst="rect">
            <a:avLst/>
          </a:prstGeom>
        </p:spPr>
      </p:pic>
      <p:sp>
        <p:nvSpPr>
          <p:cNvPr id="18" name="슬라이드 번호 개체 틀 17">
            <a:extLst>
              <a:ext uri="{FF2B5EF4-FFF2-40B4-BE49-F238E27FC236}">
                <a16:creationId xmlns:a16="http://schemas.microsoft.com/office/drawing/2014/main" id="{4DC04D71-2F16-A013-46E4-6FCB67BF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1</a:t>
            </a:fld>
            <a:endParaRPr lang="ko-K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C4CBF-E899-DA55-9B4C-3664AB524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>
            <a:extLst>
              <a:ext uri="{FF2B5EF4-FFF2-40B4-BE49-F238E27FC236}">
                <a16:creationId xmlns:a16="http://schemas.microsoft.com/office/drawing/2014/main" id="{E2EF349E-1746-C7D3-322D-43267137817D}"/>
              </a:ext>
            </a:extLst>
          </p:cNvPr>
          <p:cNvGrpSpPr/>
          <p:nvPr/>
        </p:nvGrpSpPr>
        <p:grpSpPr>
          <a:xfrm>
            <a:off x="1708488856" y="1228209016"/>
            <a:ext cx="1706293536" cy="1706293536"/>
            <a:chOff x="1948210009" y="1398778852"/>
            <a:chExt cx="1945706660" cy="1945706660"/>
          </a:xfrm>
        </p:grpSpPr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B4382925-7F71-FC71-0D74-15696DD64BAC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20B1746B-AFB6-D392-3ACB-E2FC80FA271C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39687DAA-6729-A2F5-FA33-FF310B637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06" y="264654"/>
            <a:ext cx="464180" cy="46418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48C67A62-E805-D3B9-38E8-B4BA396EA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72" y="163745"/>
            <a:ext cx="655905" cy="655905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34EE5171-7FB7-6A90-5D3A-9C24479981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</a:blip>
          <a:stretch>
            <a:fillRect/>
          </a:stretch>
        </p:blipFill>
        <p:spPr>
          <a:xfrm>
            <a:off x="395935" y="7038294"/>
            <a:ext cx="9786797" cy="37593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EACB5826-B476-9958-DFB4-2F744BEAC67F}"/>
              </a:ext>
            </a:extLst>
          </p:cNvPr>
          <p:cNvSpPr txBox="1"/>
          <p:nvPr/>
        </p:nvSpPr>
        <p:spPr>
          <a:xfrm>
            <a:off x="395935" y="7149366"/>
            <a:ext cx="919660" cy="605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HTM RPA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구축</a:t>
            </a: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서비스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4C66E77-F720-E462-B2BC-91221C16CA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12818" r="2688" b="27176"/>
          <a:stretch>
            <a:fillRect/>
          </a:stretch>
        </p:blipFill>
        <p:spPr>
          <a:xfrm>
            <a:off x="801205" y="1612234"/>
            <a:ext cx="9082911" cy="4335206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73BE3798-9461-00B9-EA5D-811DB1EDD512}"/>
              </a:ext>
            </a:extLst>
          </p:cNvPr>
          <p:cNvGrpSpPr/>
          <p:nvPr/>
        </p:nvGrpSpPr>
        <p:grpSpPr>
          <a:xfrm>
            <a:off x="873839" y="1144054"/>
            <a:ext cx="1583211" cy="468179"/>
            <a:chOff x="809615" y="320686"/>
            <a:chExt cx="1466850" cy="433769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6EB628C3-C35D-9D88-B577-6E489B1B3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7" t="4676" r="81042" b="88999"/>
            <a:stretch>
              <a:fillRect/>
            </a:stretch>
          </p:blipFill>
          <p:spPr>
            <a:xfrm>
              <a:off x="809615" y="320686"/>
              <a:ext cx="1466850" cy="433769"/>
            </a:xfrm>
            <a:prstGeom prst="rect">
              <a:avLst/>
            </a:prstGeom>
          </p:spPr>
        </p:pic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3AEEF5B7-2A67-45C3-BE5B-BCA1410C4D43}"/>
                </a:ext>
              </a:extLst>
            </p:cNvPr>
            <p:cNvSpPr/>
            <p:nvPr/>
          </p:nvSpPr>
          <p:spPr>
            <a:xfrm>
              <a:off x="1933578" y="373002"/>
              <a:ext cx="295275" cy="295275"/>
            </a:xfrm>
            <a:prstGeom prst="ellipse">
              <a:avLst/>
            </a:prstGeom>
            <a:solidFill>
              <a:srgbClr val="093A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19" b="1" dirty="0">
                  <a:solidFill>
                    <a:schemeClr val="bg1"/>
                  </a:solidFill>
                </a:rPr>
                <a:t>1</a:t>
              </a:r>
              <a:endParaRPr lang="ko-KR" altLang="en-US" sz="1619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15">
            <a:extLst>
              <a:ext uri="{FF2B5EF4-FFF2-40B4-BE49-F238E27FC236}">
                <a16:creationId xmlns:a16="http://schemas.microsoft.com/office/drawing/2014/main" id="{CD5DD60B-8849-FF94-B65D-99CDE5C472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251843" y="-5258335"/>
            <a:ext cx="181636" cy="10698307"/>
          </a:xfrm>
          <a:prstGeom prst="rect">
            <a:avLst/>
          </a:prstGeom>
        </p:spPr>
      </p:pic>
      <p:sp>
        <p:nvSpPr>
          <p:cNvPr id="12" name="슬라이드 번호 개체 틀 11">
            <a:extLst>
              <a:ext uri="{FF2B5EF4-FFF2-40B4-BE49-F238E27FC236}">
                <a16:creationId xmlns:a16="http://schemas.microsoft.com/office/drawing/2014/main" id="{66B7BD98-8735-E3E4-3389-CD188346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10</a:t>
            </a:fld>
            <a:endParaRPr lang="ko-KR" altLang="en-US"/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B13D39EA-78D6-1980-D4CC-ABDFBC338319}"/>
              </a:ext>
            </a:extLst>
          </p:cNvPr>
          <p:cNvGrpSpPr/>
          <p:nvPr/>
        </p:nvGrpSpPr>
        <p:grpSpPr>
          <a:xfrm>
            <a:off x="3304124" y="5459952"/>
            <a:ext cx="3110949" cy="1143366"/>
            <a:chOff x="1590260" y="5561632"/>
            <a:chExt cx="3110949" cy="1143366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EFA3CE98-CAF2-D58C-1D35-0ED8B574E240}"/>
                </a:ext>
              </a:extLst>
            </p:cNvPr>
            <p:cNvSpPr/>
            <p:nvPr/>
          </p:nvSpPr>
          <p:spPr>
            <a:xfrm>
              <a:off x="1590260" y="5561632"/>
              <a:ext cx="3110949" cy="11433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ADC101-A40F-F1F1-B164-7F364D97E515}"/>
                </a:ext>
              </a:extLst>
            </p:cNvPr>
            <p:cNvSpPr txBox="1"/>
            <p:nvPr/>
          </p:nvSpPr>
          <p:spPr>
            <a:xfrm>
              <a:off x="1590260" y="5680241"/>
              <a:ext cx="3110949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5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업무시간 단축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E797DA-DE2B-9F6E-3B87-9EE5F2D0098B}"/>
                </a:ext>
              </a:extLst>
            </p:cNvPr>
            <p:cNvSpPr txBox="1"/>
            <p:nvPr/>
          </p:nvSpPr>
          <p:spPr>
            <a:xfrm>
              <a:off x="1590260" y="6067298"/>
              <a:ext cx="31109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연간 업무 </a:t>
              </a:r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800</a:t>
              </a:r>
              <a:r>
                <a:rPr lang="ko-KR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시간 단축으로</a:t>
              </a:r>
              <a:endPara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  <a:p>
              <a:pPr algn="ctr"/>
              <a:r>
                <a:rPr lang="ko-KR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인건비 절약 및 야근 빈도 감소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ACFA68BA-5E14-71D9-B566-FD18F3EBF45E}"/>
              </a:ext>
            </a:extLst>
          </p:cNvPr>
          <p:cNvGrpSpPr/>
          <p:nvPr/>
        </p:nvGrpSpPr>
        <p:grpSpPr>
          <a:xfrm>
            <a:off x="6529023" y="5449237"/>
            <a:ext cx="3110949" cy="1143366"/>
            <a:chOff x="841096" y="5301815"/>
            <a:chExt cx="4461674" cy="1403183"/>
          </a:xfrm>
        </p:grpSpPr>
        <p:sp>
          <p:nvSpPr>
            <p:cNvPr id="32" name="사각형: 둥근 모서리 31">
              <a:extLst>
                <a:ext uri="{FF2B5EF4-FFF2-40B4-BE49-F238E27FC236}">
                  <a16:creationId xmlns:a16="http://schemas.microsoft.com/office/drawing/2014/main" id="{12FB8F90-39D1-D9DE-1724-340AE475346B}"/>
                </a:ext>
              </a:extLst>
            </p:cNvPr>
            <p:cNvSpPr/>
            <p:nvPr/>
          </p:nvSpPr>
          <p:spPr>
            <a:xfrm>
              <a:off x="841096" y="5301815"/>
              <a:ext cx="4461674" cy="140318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AADDA6-89C2-9EDC-FD17-30D6F75366A7}"/>
                </a:ext>
              </a:extLst>
            </p:cNvPr>
            <p:cNvSpPr txBox="1"/>
            <p:nvPr/>
          </p:nvSpPr>
          <p:spPr>
            <a:xfrm>
              <a:off x="990116" y="5424484"/>
              <a:ext cx="4201644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5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업무 정확도 향상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FD3F000-4DF2-F478-659A-581E586BC549}"/>
                </a:ext>
              </a:extLst>
            </p:cNvPr>
            <p:cNvSpPr txBox="1"/>
            <p:nvPr/>
          </p:nvSpPr>
          <p:spPr>
            <a:xfrm>
              <a:off x="990116" y="5870318"/>
              <a:ext cx="420164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</a:t>
              </a:r>
              <a:r>
                <a:rPr lang="ko-KR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건당 </a:t>
              </a:r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1</a:t>
              </a:r>
              <a:r>
                <a:rPr lang="ko-KR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건 발생하던</a:t>
              </a:r>
              <a:endPara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  <a:p>
              <a:pPr algn="ctr"/>
              <a:r>
                <a:rPr lang="ko-KR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급여입력 실수 근절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1795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7BABD-B264-19B5-D78D-32FB0234D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6692EB5-0DCC-2A53-96BA-93282B490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12115" r="2909" b="36280"/>
          <a:stretch>
            <a:fillRect/>
          </a:stretch>
        </p:blipFill>
        <p:spPr>
          <a:xfrm>
            <a:off x="832727" y="1643827"/>
            <a:ext cx="9026358" cy="3722244"/>
          </a:xfrm>
          <a:prstGeom prst="rect">
            <a:avLst/>
          </a:prstGeom>
        </p:spPr>
      </p:pic>
      <p:grpSp>
        <p:nvGrpSpPr>
          <p:cNvPr id="16" name="Group 16">
            <a:extLst>
              <a:ext uri="{FF2B5EF4-FFF2-40B4-BE49-F238E27FC236}">
                <a16:creationId xmlns:a16="http://schemas.microsoft.com/office/drawing/2014/main" id="{C6BC2794-FE29-20E8-5D17-312CA7F86A03}"/>
              </a:ext>
            </a:extLst>
          </p:cNvPr>
          <p:cNvGrpSpPr/>
          <p:nvPr/>
        </p:nvGrpSpPr>
        <p:grpSpPr>
          <a:xfrm>
            <a:off x="1708488856" y="1228209016"/>
            <a:ext cx="1706293536" cy="1706293536"/>
            <a:chOff x="1948210009" y="1398778852"/>
            <a:chExt cx="1945706660" cy="1945706660"/>
          </a:xfrm>
        </p:grpSpPr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6AE2AD2B-A25C-A5E2-AC17-B2FD7E214169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C2C1DEB0-4FE8-6629-3393-30A65C17EE03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6EC124C9-944D-EB69-158F-9E8FD6D35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4606" y="264654"/>
            <a:ext cx="464180" cy="46418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A78571E0-D549-DF97-A8B4-214C32978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972" y="163745"/>
            <a:ext cx="655905" cy="655905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8C3AF4B8-DAAC-06AE-A4A1-C42911E484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1000"/>
          </a:blip>
          <a:stretch>
            <a:fillRect/>
          </a:stretch>
        </p:blipFill>
        <p:spPr>
          <a:xfrm>
            <a:off x="395935" y="7038294"/>
            <a:ext cx="9786797" cy="37593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2DDF95C7-B3F5-281D-D3C8-512B2CB9B1C9}"/>
              </a:ext>
            </a:extLst>
          </p:cNvPr>
          <p:cNvSpPr txBox="1"/>
          <p:nvPr/>
        </p:nvSpPr>
        <p:spPr>
          <a:xfrm>
            <a:off x="395935" y="7149366"/>
            <a:ext cx="919660" cy="605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HTM RPA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구축</a:t>
            </a: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서비스</a:t>
            </a: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1270C7FA-2865-024B-297D-57AA27A4C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51843" y="-5258335"/>
            <a:ext cx="181636" cy="10698307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914B89-A9E6-B280-7029-AE868C13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11</a:t>
            </a:fld>
            <a:endParaRPr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16FBC1CE-CA88-51C5-BB12-9B6C9642665B}"/>
              </a:ext>
            </a:extLst>
          </p:cNvPr>
          <p:cNvGrpSpPr/>
          <p:nvPr/>
        </p:nvGrpSpPr>
        <p:grpSpPr>
          <a:xfrm>
            <a:off x="873839" y="1144054"/>
            <a:ext cx="1583211" cy="468179"/>
            <a:chOff x="809615" y="320686"/>
            <a:chExt cx="1466850" cy="433769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4B0EC59D-3CD3-1E9D-C8F7-256179248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7" t="4676" r="81042" b="88999"/>
            <a:stretch>
              <a:fillRect/>
            </a:stretch>
          </p:blipFill>
          <p:spPr>
            <a:xfrm>
              <a:off x="809615" y="320686"/>
              <a:ext cx="1466850" cy="433769"/>
            </a:xfrm>
            <a:prstGeom prst="rect">
              <a:avLst/>
            </a:prstGeom>
          </p:spPr>
        </p:pic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49229DD2-3E59-CA02-C6D8-F341FFED4207}"/>
                </a:ext>
              </a:extLst>
            </p:cNvPr>
            <p:cNvSpPr/>
            <p:nvPr/>
          </p:nvSpPr>
          <p:spPr>
            <a:xfrm>
              <a:off x="1933578" y="373002"/>
              <a:ext cx="295275" cy="295275"/>
            </a:xfrm>
            <a:prstGeom prst="ellipse">
              <a:avLst/>
            </a:prstGeom>
            <a:solidFill>
              <a:srgbClr val="093A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19" b="1" dirty="0">
                  <a:solidFill>
                    <a:schemeClr val="bg1"/>
                  </a:solidFill>
                </a:rPr>
                <a:t>2</a:t>
              </a:r>
              <a:endParaRPr lang="ko-KR" altLang="en-US" sz="1619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84E17331-AAE3-DE00-692D-7958B54ABBEB}"/>
              </a:ext>
            </a:extLst>
          </p:cNvPr>
          <p:cNvGrpSpPr/>
          <p:nvPr/>
        </p:nvGrpSpPr>
        <p:grpSpPr>
          <a:xfrm>
            <a:off x="3523237" y="5141900"/>
            <a:ext cx="3110949" cy="1143366"/>
            <a:chOff x="1590260" y="5561632"/>
            <a:chExt cx="3110949" cy="1143366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58463B37-FD0A-990E-481E-7F0221532499}"/>
                </a:ext>
              </a:extLst>
            </p:cNvPr>
            <p:cNvSpPr/>
            <p:nvPr/>
          </p:nvSpPr>
          <p:spPr>
            <a:xfrm>
              <a:off x="1590260" y="5561632"/>
              <a:ext cx="3110949" cy="11433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94586BA-AD99-AB53-48DD-BA3B1AA5C060}"/>
                </a:ext>
              </a:extLst>
            </p:cNvPr>
            <p:cNvSpPr txBox="1"/>
            <p:nvPr/>
          </p:nvSpPr>
          <p:spPr>
            <a:xfrm>
              <a:off x="1590260" y="5680241"/>
              <a:ext cx="3110949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5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업무시간 단축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6040D4-0BD4-833C-B2F8-8982C3AC9E7E}"/>
                </a:ext>
              </a:extLst>
            </p:cNvPr>
            <p:cNvSpPr txBox="1"/>
            <p:nvPr/>
          </p:nvSpPr>
          <p:spPr>
            <a:xfrm>
              <a:off x="1590260" y="6067298"/>
              <a:ext cx="31109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직원이 하루 </a:t>
              </a:r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4</a:t>
              </a:r>
              <a:r>
                <a:rPr lang="ko-KR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시간씩 처리하던</a:t>
              </a:r>
              <a:endPara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  <a:p>
              <a:pPr algn="ctr"/>
              <a:r>
                <a:rPr lang="ko-KR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업무를 </a:t>
              </a:r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</a:t>
              </a:r>
              <a:r>
                <a:rPr lang="ko-KR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분으로 단축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D6B774B6-C5B1-E6FC-9DA0-8A71DCA90D7E}"/>
              </a:ext>
            </a:extLst>
          </p:cNvPr>
          <p:cNvGrpSpPr/>
          <p:nvPr/>
        </p:nvGrpSpPr>
        <p:grpSpPr>
          <a:xfrm>
            <a:off x="6748136" y="5131185"/>
            <a:ext cx="3110949" cy="1143366"/>
            <a:chOff x="841096" y="5301815"/>
            <a:chExt cx="4461674" cy="1403183"/>
          </a:xfrm>
        </p:grpSpPr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E732FA4F-13DC-88BF-B3A2-0004B765D076}"/>
                </a:ext>
              </a:extLst>
            </p:cNvPr>
            <p:cNvSpPr/>
            <p:nvPr/>
          </p:nvSpPr>
          <p:spPr>
            <a:xfrm>
              <a:off x="841096" y="5301815"/>
              <a:ext cx="4461674" cy="140318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5732AEC-80DA-31A4-A89D-EEDD5D4E688C}"/>
                </a:ext>
              </a:extLst>
            </p:cNvPr>
            <p:cNvSpPr txBox="1"/>
            <p:nvPr/>
          </p:nvSpPr>
          <p:spPr>
            <a:xfrm>
              <a:off x="990116" y="5424484"/>
              <a:ext cx="4201644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5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업무 정확도 향상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8284B82-AA7E-F7C0-7452-AE820A5CC51D}"/>
                </a:ext>
              </a:extLst>
            </p:cNvPr>
            <p:cNvSpPr txBox="1"/>
            <p:nvPr/>
          </p:nvSpPr>
          <p:spPr>
            <a:xfrm>
              <a:off x="990116" y="5870319"/>
              <a:ext cx="4201643" cy="5665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법인카드 남용 및 비용처리 내역</a:t>
              </a:r>
              <a:endPara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  <a:p>
              <a:pPr algn="ctr"/>
              <a:r>
                <a:rPr lang="ko-KR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자동 모니터링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3767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41D91-D6FF-3A92-C203-33B6E8944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>
            <a:extLst>
              <a:ext uri="{FF2B5EF4-FFF2-40B4-BE49-F238E27FC236}">
                <a16:creationId xmlns:a16="http://schemas.microsoft.com/office/drawing/2014/main" id="{0855AF1F-E846-56CB-A2EF-5C33BFD65C74}"/>
              </a:ext>
            </a:extLst>
          </p:cNvPr>
          <p:cNvGrpSpPr/>
          <p:nvPr/>
        </p:nvGrpSpPr>
        <p:grpSpPr>
          <a:xfrm>
            <a:off x="1708488856" y="1228209016"/>
            <a:ext cx="1706293536" cy="1706293536"/>
            <a:chOff x="1948210009" y="1398778852"/>
            <a:chExt cx="1945706660" cy="1945706660"/>
          </a:xfrm>
        </p:grpSpPr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1367CE10-6269-464E-C688-9E255FB0DD4B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DEDBF767-7E5A-A2D9-4DB1-435A3A545A44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73816F1F-A7B5-3C2E-E8FD-3B26C273C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06" y="264654"/>
            <a:ext cx="464180" cy="46418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BF767916-DA25-701C-B336-22914DC3D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72" y="163745"/>
            <a:ext cx="655905" cy="655905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FE7A0C70-69A5-246A-BB8C-C4F1B4514C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</a:blip>
          <a:stretch>
            <a:fillRect/>
          </a:stretch>
        </p:blipFill>
        <p:spPr>
          <a:xfrm>
            <a:off x="395935" y="7038294"/>
            <a:ext cx="9786797" cy="37593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1B703507-7A92-5374-3A72-82A7FE84211C}"/>
              </a:ext>
            </a:extLst>
          </p:cNvPr>
          <p:cNvSpPr txBox="1"/>
          <p:nvPr/>
        </p:nvSpPr>
        <p:spPr>
          <a:xfrm>
            <a:off x="395935" y="7149366"/>
            <a:ext cx="919660" cy="605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HTM RPA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구축</a:t>
            </a: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서비스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2BDE249-1908-772A-287A-3C055D959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2511" r="3854" b="18326"/>
          <a:stretch>
            <a:fillRect/>
          </a:stretch>
        </p:blipFill>
        <p:spPr>
          <a:xfrm>
            <a:off x="1315595" y="622184"/>
            <a:ext cx="8070768" cy="5190058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3DE0BE8E-E8BB-568C-B5A4-05B973371A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51843" y="-5258335"/>
            <a:ext cx="181636" cy="10698307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79C4AE4-C9CA-540D-8ED8-D1A402E7B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12</a:t>
            </a:fld>
            <a:endParaRPr lang="ko-KR" altLang="en-US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0C7A596-2E0F-4517-D5BD-AB50947709CD}"/>
              </a:ext>
            </a:extLst>
          </p:cNvPr>
          <p:cNvGrpSpPr/>
          <p:nvPr/>
        </p:nvGrpSpPr>
        <p:grpSpPr>
          <a:xfrm>
            <a:off x="1315595" y="5929074"/>
            <a:ext cx="8070768" cy="775924"/>
            <a:chOff x="1315595" y="5929074"/>
            <a:chExt cx="8070768" cy="775924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5CAF91E4-0A71-1B3F-78C4-EA8A76C27EAE}"/>
                </a:ext>
              </a:extLst>
            </p:cNvPr>
            <p:cNvSpPr/>
            <p:nvPr/>
          </p:nvSpPr>
          <p:spPr>
            <a:xfrm>
              <a:off x="1315595" y="5929074"/>
              <a:ext cx="8070768" cy="77592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C63E68-91C7-E4B6-131B-294984BC8E5E}"/>
                </a:ext>
              </a:extLst>
            </p:cNvPr>
            <p:cNvSpPr txBox="1"/>
            <p:nvPr/>
          </p:nvSpPr>
          <p:spPr>
            <a:xfrm>
              <a:off x="2127054" y="5963093"/>
              <a:ext cx="644785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“</a:t>
              </a:r>
              <a:r>
                <a:rPr lang="ko-KR" altLang="en-US" sz="20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중소기업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일수록 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RPA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가 더 </a:t>
              </a:r>
              <a:r>
                <a:rPr lang="ko-KR" altLang="en-US" sz="20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현실적이고 빠른</a:t>
              </a:r>
              <a:endParaRPr lang="en-US" altLang="ko-KR" sz="2000" b="1" dirty="0">
                <a:solidFill>
                  <a:schemeClr val="accent2">
                    <a:lumMod val="75000"/>
                  </a:schemeClr>
                </a:solidFill>
                <a:latin typeface="+mn-ea"/>
              </a:endParaRPr>
            </a:p>
            <a:p>
              <a:pPr algn="ctr"/>
              <a:r>
                <a:rPr lang="ko-KR" altLang="en-US" sz="20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업무혁신수단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이 될 수 있습니다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.”</a:t>
              </a:r>
              <a:endPara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150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1DC8D-68ED-D771-3BC4-7C56E8346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>
            <a:extLst>
              <a:ext uri="{FF2B5EF4-FFF2-40B4-BE49-F238E27FC236}">
                <a16:creationId xmlns:a16="http://schemas.microsoft.com/office/drawing/2014/main" id="{1DFCF91C-1E7C-DA2F-A179-BB751C407F9F}"/>
              </a:ext>
            </a:extLst>
          </p:cNvPr>
          <p:cNvGrpSpPr/>
          <p:nvPr/>
        </p:nvGrpSpPr>
        <p:grpSpPr>
          <a:xfrm>
            <a:off x="1708488856" y="1228209016"/>
            <a:ext cx="1706293536" cy="1706293536"/>
            <a:chOff x="1948210009" y="1398778852"/>
            <a:chExt cx="1945706660" cy="1945706660"/>
          </a:xfrm>
        </p:grpSpPr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5C053CEA-9D53-9AC5-880F-2649B47D2FB2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FA6926D7-E3B4-81B6-EC2B-87123BDBF4E3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66830B88-C0AC-3F6F-95E7-D1FF56408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06" y="264654"/>
            <a:ext cx="464180" cy="46418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81E201A8-415F-1C24-7AA2-8DC2C7E46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72" y="163745"/>
            <a:ext cx="655905" cy="655905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A1052A87-3DF6-25DE-208E-73D6219C7B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</a:blip>
          <a:stretch>
            <a:fillRect/>
          </a:stretch>
        </p:blipFill>
        <p:spPr>
          <a:xfrm>
            <a:off x="395935" y="7038294"/>
            <a:ext cx="9786797" cy="37593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8C9E151A-70C0-79CF-A343-79DEA047D3D5}"/>
              </a:ext>
            </a:extLst>
          </p:cNvPr>
          <p:cNvSpPr txBox="1"/>
          <p:nvPr/>
        </p:nvSpPr>
        <p:spPr>
          <a:xfrm>
            <a:off x="395935" y="7149366"/>
            <a:ext cx="919660" cy="605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HTM RPA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구축</a:t>
            </a: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서비스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E81C2D4-53A7-799C-C391-C6E8F784ED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t="4307" r="2708" b="20871"/>
          <a:stretch>
            <a:fillRect/>
          </a:stretch>
        </p:blipFill>
        <p:spPr>
          <a:xfrm>
            <a:off x="888706" y="1320697"/>
            <a:ext cx="8914400" cy="5291898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C54A38B7-8960-07A9-8556-EBF0E2D48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51843" y="-5258335"/>
            <a:ext cx="181636" cy="10698307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CA839B3-A6B4-0866-FBD6-B1B9B43ED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9239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5B1A2-3FA4-2A40-56FB-79D599861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>
            <a:extLst>
              <a:ext uri="{FF2B5EF4-FFF2-40B4-BE49-F238E27FC236}">
                <a16:creationId xmlns:a16="http://schemas.microsoft.com/office/drawing/2014/main" id="{7545D15C-DA42-E959-BFED-0AF15AC0F5D0}"/>
              </a:ext>
            </a:extLst>
          </p:cNvPr>
          <p:cNvGrpSpPr/>
          <p:nvPr/>
        </p:nvGrpSpPr>
        <p:grpSpPr>
          <a:xfrm>
            <a:off x="1708488856" y="1228209016"/>
            <a:ext cx="1706293536" cy="1706293536"/>
            <a:chOff x="1948210009" y="1398778852"/>
            <a:chExt cx="1945706660" cy="1945706660"/>
          </a:xfrm>
        </p:grpSpPr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491BE36A-B6CE-CA66-56E9-88EF728CB6E4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67C548C4-D5D7-1974-62FE-4D272E703698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721DECCF-5B5C-DC18-15BB-285B733DE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06" y="264654"/>
            <a:ext cx="464180" cy="46418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33F66CD5-EA52-0682-F29E-A439F826A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72" y="163745"/>
            <a:ext cx="655905" cy="655905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63ABE4B8-3B4B-867E-ED7F-58818304727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</a:blip>
          <a:stretch>
            <a:fillRect/>
          </a:stretch>
        </p:blipFill>
        <p:spPr>
          <a:xfrm>
            <a:off x="395935" y="7038294"/>
            <a:ext cx="9786797" cy="37593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E37AE473-A4A4-0C3D-F8ED-A2D359D16F6E}"/>
              </a:ext>
            </a:extLst>
          </p:cNvPr>
          <p:cNvSpPr txBox="1"/>
          <p:nvPr/>
        </p:nvSpPr>
        <p:spPr>
          <a:xfrm>
            <a:off x="395935" y="7149366"/>
            <a:ext cx="919660" cy="605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HTM RPA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구축</a:t>
            </a: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서비스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3E5C873-E156-F2F6-2D42-E66E65DEA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t="3796" r="3387" b="19782"/>
          <a:stretch>
            <a:fillRect/>
          </a:stretch>
        </p:blipFill>
        <p:spPr>
          <a:xfrm>
            <a:off x="1256838" y="784767"/>
            <a:ext cx="8171648" cy="5003395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E84B0E00-0ECA-2082-C42C-67D6DADC3D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51843" y="-5258335"/>
            <a:ext cx="181636" cy="10698307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9FF9111-838B-2FB3-11FC-7489E5C97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14</a:t>
            </a:fld>
            <a:endParaRPr lang="ko-KR" altLang="en-US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E61E246-803B-1F8A-EB85-A816EDC326CE}"/>
              </a:ext>
            </a:extLst>
          </p:cNvPr>
          <p:cNvGrpSpPr/>
          <p:nvPr/>
        </p:nvGrpSpPr>
        <p:grpSpPr>
          <a:xfrm>
            <a:off x="1315595" y="5929074"/>
            <a:ext cx="8070768" cy="775924"/>
            <a:chOff x="1315595" y="5929074"/>
            <a:chExt cx="8070768" cy="775924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9CB9617D-0A2A-A91E-8BF4-2BB35F169057}"/>
                </a:ext>
              </a:extLst>
            </p:cNvPr>
            <p:cNvSpPr/>
            <p:nvPr/>
          </p:nvSpPr>
          <p:spPr>
            <a:xfrm>
              <a:off x="1315595" y="5929074"/>
              <a:ext cx="8070768" cy="77592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BE5400-50B3-9EAB-6852-E0CCC07CA832}"/>
                </a:ext>
              </a:extLst>
            </p:cNvPr>
            <p:cNvSpPr txBox="1"/>
            <p:nvPr/>
          </p:nvSpPr>
          <p:spPr>
            <a:xfrm>
              <a:off x="2127054" y="5963093"/>
              <a:ext cx="644785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“RPA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는 가장 빠르고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, </a:t>
              </a:r>
              <a:r>
                <a:rPr lang="ko-KR" altLang="en-US" sz="20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가장 합리적인 비용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으로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, </a:t>
              </a:r>
              <a:r>
                <a:rPr lang="ko-KR" altLang="en-US" sz="20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변화관리에 가장 유리한 업무혁신 방법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입니다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.”</a:t>
              </a:r>
              <a:endPara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754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0921A-DA05-A279-8510-335E79604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>
            <a:extLst>
              <a:ext uri="{FF2B5EF4-FFF2-40B4-BE49-F238E27FC236}">
                <a16:creationId xmlns:a16="http://schemas.microsoft.com/office/drawing/2014/main" id="{CF2922F9-BA46-BBBF-E698-2AC6DECAB9D3}"/>
              </a:ext>
            </a:extLst>
          </p:cNvPr>
          <p:cNvGrpSpPr/>
          <p:nvPr/>
        </p:nvGrpSpPr>
        <p:grpSpPr>
          <a:xfrm>
            <a:off x="1708488856" y="1228209016"/>
            <a:ext cx="1706293536" cy="1706293536"/>
            <a:chOff x="1948210009" y="1398778852"/>
            <a:chExt cx="1945706660" cy="1945706660"/>
          </a:xfrm>
        </p:grpSpPr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BE3D0E50-985A-BB8B-5BE7-9059467385C1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F21872B8-2534-B6C5-666E-B99DE7BED5C3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50EF358E-D30D-2E91-BEFE-32078E780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06" y="264654"/>
            <a:ext cx="464180" cy="46418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0FF32ED2-EDAC-B221-4CF0-78DDA1D1B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72" y="163745"/>
            <a:ext cx="655905" cy="655905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521659E5-A7DD-E778-5ADF-A38AE075E2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</a:blip>
          <a:stretch>
            <a:fillRect/>
          </a:stretch>
        </p:blipFill>
        <p:spPr>
          <a:xfrm>
            <a:off x="395935" y="7038294"/>
            <a:ext cx="9786797" cy="37593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CBA30721-F291-D8D2-AC36-5A6053680282}"/>
              </a:ext>
            </a:extLst>
          </p:cNvPr>
          <p:cNvSpPr txBox="1"/>
          <p:nvPr/>
        </p:nvSpPr>
        <p:spPr>
          <a:xfrm>
            <a:off x="395935" y="7149366"/>
            <a:ext cx="919660" cy="605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HTM RPA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구축</a:t>
            </a: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서비스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3423227-C36E-6015-1861-D722DAA19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t="5925" r="3125" b="14947"/>
          <a:stretch>
            <a:fillRect/>
          </a:stretch>
        </p:blipFill>
        <p:spPr>
          <a:xfrm>
            <a:off x="1305450" y="580341"/>
            <a:ext cx="8176480" cy="5231901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194DCEA0-F7CE-6DF1-F11D-50C73F9A0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51843" y="-5258335"/>
            <a:ext cx="181636" cy="10698307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858D3DC-1AE4-340C-3A6A-D12F8D6E1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15</a:t>
            </a:fld>
            <a:endParaRPr lang="ko-KR" altLang="en-US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B108A03-E144-27DC-62B4-B7F635BD2B1A}"/>
              </a:ext>
            </a:extLst>
          </p:cNvPr>
          <p:cNvGrpSpPr/>
          <p:nvPr/>
        </p:nvGrpSpPr>
        <p:grpSpPr>
          <a:xfrm>
            <a:off x="1315595" y="5929074"/>
            <a:ext cx="8070768" cy="775924"/>
            <a:chOff x="1315595" y="5929074"/>
            <a:chExt cx="8070768" cy="775924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77007B9D-FDFF-D47E-87A1-5A302D3F8F97}"/>
                </a:ext>
              </a:extLst>
            </p:cNvPr>
            <p:cNvSpPr/>
            <p:nvPr/>
          </p:nvSpPr>
          <p:spPr>
            <a:xfrm>
              <a:off x="1315595" y="5929074"/>
              <a:ext cx="8070768" cy="77592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9AF69B-EA4F-D20B-3F5B-11CD5A0036CF}"/>
                </a:ext>
              </a:extLst>
            </p:cNvPr>
            <p:cNvSpPr txBox="1"/>
            <p:nvPr/>
          </p:nvSpPr>
          <p:spPr>
            <a:xfrm>
              <a:off x="2127054" y="5963093"/>
              <a:ext cx="644785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“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복잡한 시스템 설명보다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, </a:t>
              </a:r>
              <a:r>
                <a:rPr lang="ko-KR" altLang="en-US" sz="20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실제로 시간을</a:t>
              </a:r>
              <a:endParaRPr lang="en-US" altLang="ko-KR" sz="2000" b="1" dirty="0">
                <a:solidFill>
                  <a:schemeClr val="accent2">
                    <a:lumMod val="75000"/>
                  </a:schemeClr>
                </a:solidFill>
                <a:latin typeface="+mn-ea"/>
              </a:endParaRPr>
            </a:p>
            <a:p>
              <a:pPr algn="ctr"/>
              <a:r>
                <a:rPr lang="ko-KR" altLang="en-US" sz="20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줄일 수 있는 업무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부터 현실적으로 찾아드립니다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.”</a:t>
              </a:r>
              <a:endPara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619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009CC-C67E-28C1-20C1-E25070D9B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>
            <a:extLst>
              <a:ext uri="{FF2B5EF4-FFF2-40B4-BE49-F238E27FC236}">
                <a16:creationId xmlns:a16="http://schemas.microsoft.com/office/drawing/2014/main" id="{7AD27A22-D3B4-3E57-1EE0-594D4B97940A}"/>
              </a:ext>
            </a:extLst>
          </p:cNvPr>
          <p:cNvGrpSpPr/>
          <p:nvPr/>
        </p:nvGrpSpPr>
        <p:grpSpPr>
          <a:xfrm>
            <a:off x="1708488856" y="1228209016"/>
            <a:ext cx="1706293536" cy="1706293536"/>
            <a:chOff x="1948210009" y="1398778852"/>
            <a:chExt cx="1945706660" cy="1945706660"/>
          </a:xfrm>
        </p:grpSpPr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43A7EB08-3EE3-52E7-15DA-C50D0C305439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13AA2AD1-28F7-B22D-9A2D-A05F08D338B6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495D7E7D-19C2-B78F-64EA-F6501E4E2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06" y="264654"/>
            <a:ext cx="464180" cy="46418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7717CBC2-850C-F273-96D3-A2B6D1E56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72" y="163745"/>
            <a:ext cx="655905" cy="655905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176B4161-DD9D-32B3-B0FC-0579D58D82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</a:blip>
          <a:stretch>
            <a:fillRect/>
          </a:stretch>
        </p:blipFill>
        <p:spPr>
          <a:xfrm>
            <a:off x="395935" y="7038294"/>
            <a:ext cx="9786797" cy="37593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CFE4B8A8-E706-5D7B-8622-05E92AA2D37E}"/>
              </a:ext>
            </a:extLst>
          </p:cNvPr>
          <p:cNvSpPr txBox="1"/>
          <p:nvPr/>
        </p:nvSpPr>
        <p:spPr>
          <a:xfrm>
            <a:off x="395935" y="7149366"/>
            <a:ext cx="919660" cy="605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HTM RPA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구축</a:t>
            </a: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서비스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77E4073-6FAD-5AC5-93A9-1E4371A5D6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" t="7449" r="2604" b="22796"/>
          <a:stretch>
            <a:fillRect/>
          </a:stretch>
        </p:blipFill>
        <p:spPr>
          <a:xfrm>
            <a:off x="1029682" y="1055729"/>
            <a:ext cx="8637079" cy="4756513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D632BEA7-EEEB-BA27-621A-20568110CA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51843" y="-5258335"/>
            <a:ext cx="181636" cy="10698307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DE8826C-578A-4E3B-9971-966ED5E5C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16</a:t>
            </a:fld>
            <a:endParaRPr lang="ko-KR" altLang="en-US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E03B2A0A-75B9-25AA-9E21-4C514F4185BB}"/>
              </a:ext>
            </a:extLst>
          </p:cNvPr>
          <p:cNvGrpSpPr/>
          <p:nvPr/>
        </p:nvGrpSpPr>
        <p:grpSpPr>
          <a:xfrm>
            <a:off x="1315595" y="5929074"/>
            <a:ext cx="8070768" cy="775924"/>
            <a:chOff x="1315595" y="5929074"/>
            <a:chExt cx="8070768" cy="775924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FEFCF289-8118-06B0-4CEC-4D864B276D8C}"/>
                </a:ext>
              </a:extLst>
            </p:cNvPr>
            <p:cNvSpPr/>
            <p:nvPr/>
          </p:nvSpPr>
          <p:spPr>
            <a:xfrm>
              <a:off x="1315595" y="5929074"/>
              <a:ext cx="8070768" cy="77592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22760D-4B7E-41C8-A144-2055F9457C5E}"/>
                </a:ext>
              </a:extLst>
            </p:cNvPr>
            <p:cNvSpPr txBox="1"/>
            <p:nvPr/>
          </p:nvSpPr>
          <p:spPr>
            <a:xfrm>
              <a:off x="2127054" y="5963093"/>
              <a:ext cx="644785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“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필요하면 </a:t>
              </a:r>
              <a:r>
                <a:rPr lang="ko-KR" altLang="en-US" sz="20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작은 업무부터 먼저 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시작하고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, 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효과가 확인되면 </a:t>
              </a:r>
              <a:r>
                <a:rPr lang="ko-KR" altLang="en-US" sz="20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점진적으로 확대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할 수 있습니다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.”</a:t>
              </a:r>
              <a:endPara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3791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9AE2A-15E2-67AC-EA54-7BBFB803B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>
            <a:extLst>
              <a:ext uri="{FF2B5EF4-FFF2-40B4-BE49-F238E27FC236}">
                <a16:creationId xmlns:a16="http://schemas.microsoft.com/office/drawing/2014/main" id="{0AC9B0EA-0571-0125-4243-7EB010910D6E}"/>
              </a:ext>
            </a:extLst>
          </p:cNvPr>
          <p:cNvGrpSpPr/>
          <p:nvPr/>
        </p:nvGrpSpPr>
        <p:grpSpPr>
          <a:xfrm>
            <a:off x="1708488856" y="1228209016"/>
            <a:ext cx="1706293536" cy="1706293536"/>
            <a:chOff x="1948210009" y="1398778852"/>
            <a:chExt cx="1945706660" cy="1945706660"/>
          </a:xfrm>
        </p:grpSpPr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ADC70F68-8B75-5502-F521-128290B3D009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DE382374-0E55-11EE-3E4A-0FE953AC03FB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A268979C-5ACD-7C95-7292-4DBD8F82C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06" y="264654"/>
            <a:ext cx="464180" cy="46418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F1824F94-256D-E232-8903-54CED59FF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72" y="163745"/>
            <a:ext cx="655905" cy="655905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E44B4076-76EB-34C0-A339-4D4E169677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</a:blip>
          <a:stretch>
            <a:fillRect/>
          </a:stretch>
        </p:blipFill>
        <p:spPr>
          <a:xfrm>
            <a:off x="395935" y="7038294"/>
            <a:ext cx="9786797" cy="37593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745362DF-B7F3-CC22-98F9-ECA6CE05E7D3}"/>
              </a:ext>
            </a:extLst>
          </p:cNvPr>
          <p:cNvSpPr txBox="1"/>
          <p:nvPr/>
        </p:nvSpPr>
        <p:spPr>
          <a:xfrm>
            <a:off x="395935" y="7149366"/>
            <a:ext cx="919660" cy="605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HTM RPA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구축</a:t>
            </a: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서비스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E46F492-93F8-DC1E-6146-AC9082464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4617" r="3751" b="4051"/>
          <a:stretch>
            <a:fillRect/>
          </a:stretch>
        </p:blipFill>
        <p:spPr>
          <a:xfrm>
            <a:off x="1295877" y="883071"/>
            <a:ext cx="8085990" cy="6012555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4B9EBB76-30C5-23BA-A45D-81E49CF7B9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51843" y="-5258335"/>
            <a:ext cx="181636" cy="10698307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508DA19-9BAD-C0A7-987D-26BEE890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4646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767FB-70B0-9334-9525-4E15B2FA4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>
            <a:extLst>
              <a:ext uri="{FF2B5EF4-FFF2-40B4-BE49-F238E27FC236}">
                <a16:creationId xmlns:a16="http://schemas.microsoft.com/office/drawing/2014/main" id="{90E22C66-2C93-1232-DB44-5DAE24D9348D}"/>
              </a:ext>
            </a:extLst>
          </p:cNvPr>
          <p:cNvGrpSpPr/>
          <p:nvPr/>
        </p:nvGrpSpPr>
        <p:grpSpPr>
          <a:xfrm>
            <a:off x="1708488856" y="1228209016"/>
            <a:ext cx="1706293536" cy="1706293536"/>
            <a:chOff x="1948210009" y="1398778852"/>
            <a:chExt cx="1945706660" cy="1945706660"/>
          </a:xfrm>
        </p:grpSpPr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E6400553-3C9A-CCD4-8957-38F5B349479D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91838DC7-3D8E-7651-603B-B742E5C2499B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343176DC-2FE0-1E1A-F3BA-AA61443B7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06" y="264654"/>
            <a:ext cx="464180" cy="46418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CFDA4806-2E69-1092-8F3B-CC4A0992B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72" y="163745"/>
            <a:ext cx="655905" cy="655905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52CB6B4F-64CB-A886-C8C7-04172E897A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</a:blip>
          <a:stretch>
            <a:fillRect/>
          </a:stretch>
        </p:blipFill>
        <p:spPr>
          <a:xfrm>
            <a:off x="395935" y="7038294"/>
            <a:ext cx="9786797" cy="37593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8BC7E5BA-30DB-6638-6CC0-B87EACC329A5}"/>
              </a:ext>
            </a:extLst>
          </p:cNvPr>
          <p:cNvSpPr txBox="1"/>
          <p:nvPr/>
        </p:nvSpPr>
        <p:spPr>
          <a:xfrm>
            <a:off x="395935" y="7149366"/>
            <a:ext cx="919660" cy="605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HTM RPA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구축</a:t>
            </a: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서비스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728345D-06A3-03F9-9AF0-1744BD5AF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4927" r="2849" b="15329"/>
          <a:stretch>
            <a:fillRect/>
          </a:stretch>
        </p:blipFill>
        <p:spPr>
          <a:xfrm>
            <a:off x="1302390" y="673340"/>
            <a:ext cx="8155935" cy="5173545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653CC1B3-34DB-67F2-F0B3-5066E7CB99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51843" y="-5258335"/>
            <a:ext cx="181636" cy="10698307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D175D03-D648-67E1-AA9D-3E5F2356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18</a:t>
            </a:fld>
            <a:endParaRPr lang="ko-KR" altLang="en-US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6A03717-2A0A-6837-A7F3-1FFAC7111A9B}"/>
              </a:ext>
            </a:extLst>
          </p:cNvPr>
          <p:cNvGrpSpPr/>
          <p:nvPr/>
        </p:nvGrpSpPr>
        <p:grpSpPr>
          <a:xfrm>
            <a:off x="1315595" y="5929074"/>
            <a:ext cx="8070768" cy="775924"/>
            <a:chOff x="1315595" y="5929074"/>
            <a:chExt cx="8070768" cy="775924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630DC955-7477-69AE-6983-CEC4B6BA9600}"/>
                </a:ext>
              </a:extLst>
            </p:cNvPr>
            <p:cNvSpPr/>
            <p:nvPr/>
          </p:nvSpPr>
          <p:spPr>
            <a:xfrm>
              <a:off x="1315595" y="5929074"/>
              <a:ext cx="8070768" cy="77592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22ADA7-9626-7972-5C3E-713EDDD2599F}"/>
                </a:ext>
              </a:extLst>
            </p:cNvPr>
            <p:cNvSpPr txBox="1"/>
            <p:nvPr/>
          </p:nvSpPr>
          <p:spPr>
            <a:xfrm>
              <a:off x="2127054" y="5963093"/>
              <a:ext cx="644785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“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작은 자동화 하나만으로 누적되는</a:t>
              </a:r>
              <a:endPara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  <a:p>
              <a:pPr algn="ctr"/>
              <a:r>
                <a:rPr lang="ko-KR" altLang="en-US" sz="20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시간 절감 효과는 매우 큽니다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.”</a:t>
              </a:r>
              <a:endPara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292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C7409-3AF8-07A6-7F97-FC26D070F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>
            <a:extLst>
              <a:ext uri="{FF2B5EF4-FFF2-40B4-BE49-F238E27FC236}">
                <a16:creationId xmlns:a16="http://schemas.microsoft.com/office/drawing/2014/main" id="{4D64B24F-D61D-10EA-66EA-1B4693DCF9DA}"/>
              </a:ext>
            </a:extLst>
          </p:cNvPr>
          <p:cNvGrpSpPr/>
          <p:nvPr/>
        </p:nvGrpSpPr>
        <p:grpSpPr>
          <a:xfrm>
            <a:off x="1708488856" y="1228209016"/>
            <a:ext cx="1706293536" cy="1706293536"/>
            <a:chOff x="1948210009" y="1398778852"/>
            <a:chExt cx="1945706660" cy="1945706660"/>
          </a:xfrm>
        </p:grpSpPr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137180D3-80B5-4142-3901-9E2FDAD8E14F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CF123C28-466D-A171-7EDB-822C375AC249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2A277722-FFCB-F3BD-C762-08F189EB6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06" y="264654"/>
            <a:ext cx="464180" cy="46418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614DC7B4-33C0-FAE1-492A-B7B4ECD43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72" y="163745"/>
            <a:ext cx="655905" cy="655905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9F984A6C-C150-F459-FE45-9D51745AA5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</a:blip>
          <a:stretch>
            <a:fillRect/>
          </a:stretch>
        </p:blipFill>
        <p:spPr>
          <a:xfrm>
            <a:off x="395935" y="7038294"/>
            <a:ext cx="9786797" cy="37593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A4A78F45-C249-00FA-C54B-2B58D931D213}"/>
              </a:ext>
            </a:extLst>
          </p:cNvPr>
          <p:cNvSpPr txBox="1"/>
          <p:nvPr/>
        </p:nvSpPr>
        <p:spPr>
          <a:xfrm>
            <a:off x="395935" y="7149366"/>
            <a:ext cx="919660" cy="605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HTM RPA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구축</a:t>
            </a: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서비스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303B03E-3B2D-E98D-E659-E06A3D697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4617" r="4128" b="23240"/>
          <a:stretch>
            <a:fillRect/>
          </a:stretch>
        </p:blipFill>
        <p:spPr>
          <a:xfrm>
            <a:off x="1265565" y="1045051"/>
            <a:ext cx="8156728" cy="4810544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C2909E2F-4B59-E0B6-41C4-899467227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51843" y="-5258335"/>
            <a:ext cx="181636" cy="10698307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CA402F8-CDA5-F468-9831-355E00204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19</a:t>
            </a:fld>
            <a:endParaRPr lang="ko-KR" altLang="en-US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AE97AF3F-79C8-B7ED-6694-FC9D33D74B2D}"/>
              </a:ext>
            </a:extLst>
          </p:cNvPr>
          <p:cNvGrpSpPr/>
          <p:nvPr/>
        </p:nvGrpSpPr>
        <p:grpSpPr>
          <a:xfrm>
            <a:off x="1315595" y="5929074"/>
            <a:ext cx="8070768" cy="775924"/>
            <a:chOff x="1315595" y="5929074"/>
            <a:chExt cx="8070768" cy="775924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5467F009-4D26-69E9-05B7-9948A33AD70D}"/>
                </a:ext>
              </a:extLst>
            </p:cNvPr>
            <p:cNvSpPr/>
            <p:nvPr/>
          </p:nvSpPr>
          <p:spPr>
            <a:xfrm>
              <a:off x="1315595" y="5929074"/>
              <a:ext cx="8070768" cy="77592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E7F0D1-BF7B-835F-8C8F-7E5211A0A5CB}"/>
                </a:ext>
              </a:extLst>
            </p:cNvPr>
            <p:cNvSpPr txBox="1"/>
            <p:nvPr/>
          </p:nvSpPr>
          <p:spPr>
            <a:xfrm>
              <a:off x="1436130" y="5963093"/>
              <a:ext cx="782969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“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시스템 전체를 바꾸는 방식이 아니라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, </a:t>
              </a:r>
              <a:r>
                <a:rPr lang="ko-KR" altLang="en-US" sz="20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현재 업무를 유지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하면서 민첩하게 </a:t>
              </a:r>
              <a:r>
                <a:rPr lang="ko-KR" altLang="en-US" sz="20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수정 및 개선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할 수 있는 점이 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RPA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의 강점입니다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.”</a:t>
              </a:r>
              <a:endPara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844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EA8D5-18DC-54BD-1021-FC71B28BF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>
            <a:extLst>
              <a:ext uri="{FF2B5EF4-FFF2-40B4-BE49-F238E27FC236}">
                <a16:creationId xmlns:a16="http://schemas.microsoft.com/office/drawing/2014/main" id="{1065A5D8-99E2-C880-4C7E-CF9680B7417B}"/>
              </a:ext>
            </a:extLst>
          </p:cNvPr>
          <p:cNvGrpSpPr/>
          <p:nvPr/>
        </p:nvGrpSpPr>
        <p:grpSpPr>
          <a:xfrm>
            <a:off x="1708488856" y="1228209016"/>
            <a:ext cx="1706293536" cy="1706293536"/>
            <a:chOff x="1948210009" y="1398778852"/>
            <a:chExt cx="1945706660" cy="1945706660"/>
          </a:xfrm>
        </p:grpSpPr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BF9D5DB4-E46D-270B-E11E-75B980761B04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ABD5792A-8022-381A-0A08-C143403D89BA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B06942A2-B0AA-3991-D750-14CC9D1D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06" y="264654"/>
            <a:ext cx="464180" cy="46418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73812D2B-FA56-E858-A33F-7FA0BB0B2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72" y="163745"/>
            <a:ext cx="655905" cy="655905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6E72E7F8-D197-50C6-CBB0-46EEAC587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51843" y="-5258335"/>
            <a:ext cx="181636" cy="10698307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68788747-A6DA-1910-0098-F1D46587F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330" y="2796982"/>
            <a:ext cx="2096275" cy="2096275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184CACF-B8B9-7E3D-1E21-CE846AFD4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0472" y="2317512"/>
            <a:ext cx="878601" cy="1352768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A66B93B-F22C-4EC2-C1BF-B6324B88B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80000">
            <a:off x="2339510" y="3550781"/>
            <a:ext cx="1124868" cy="233884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F76702B-B3FA-2B42-4BDE-EB9DD636890B}"/>
              </a:ext>
            </a:extLst>
          </p:cNvPr>
          <p:cNvSpPr txBox="1"/>
          <p:nvPr/>
        </p:nvSpPr>
        <p:spPr>
          <a:xfrm>
            <a:off x="3565021" y="2088770"/>
            <a:ext cx="779612" cy="22274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7149"/>
              </a:lnSpc>
            </a:pPr>
            <a:r>
              <a:rPr lang="ko-KR" altLang="en-US" sz="1619" b="1">
                <a:solidFill>
                  <a:srgbClr val="595959"/>
                </a:solidFill>
                <a:ea typeface="NanumSquare ExtraBold"/>
              </a:rPr>
              <a:t>대표님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6428847E-23DC-1AA7-3CC7-05D4C777DC72}"/>
              </a:ext>
            </a:extLst>
          </p:cNvPr>
          <p:cNvSpPr txBox="1"/>
          <p:nvPr/>
        </p:nvSpPr>
        <p:spPr>
          <a:xfrm>
            <a:off x="4446431" y="2326937"/>
            <a:ext cx="2402319" cy="322982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“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요새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D23939"/>
                </a:solidFill>
                <a:ea typeface="NanumSquare ExtraBold"/>
              </a:rPr>
              <a:t>인건비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가</a:t>
            </a:r>
            <a:endParaRPr lang="en-US" altLang="ko-KR" sz="1295" b="1" dirty="0">
              <a:solidFill>
                <a:srgbClr val="595959"/>
              </a:solidFill>
              <a:latin typeface="NanumSquare ExtraBold"/>
              <a:ea typeface="NanumSquare ExtraBold"/>
            </a:endParaRPr>
          </a:p>
          <a:p>
            <a:pPr lvl="0" algn="ctr"/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너무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많이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들어가네요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”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0179C503-1880-C6A4-45B7-F357882894D7}"/>
              </a:ext>
            </a:extLst>
          </p:cNvPr>
          <p:cNvSpPr txBox="1"/>
          <p:nvPr/>
        </p:nvSpPr>
        <p:spPr>
          <a:xfrm>
            <a:off x="3988846" y="2829829"/>
            <a:ext cx="3317488" cy="322982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“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일을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가르쳐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놓으면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D23939"/>
                </a:solidFill>
                <a:ea typeface="NanumSquare ExtraBold"/>
              </a:rPr>
              <a:t>퇴사하는</a:t>
            </a:r>
          </a:p>
          <a:p>
            <a:pPr lvl="0" algn="ctr"/>
            <a:r>
              <a:rPr lang="ko-KR" altLang="en-US" sz="1295" b="1" dirty="0">
                <a:solidFill>
                  <a:srgbClr val="D23939"/>
                </a:solidFill>
                <a:ea typeface="NanumSquare ExtraBold"/>
              </a:rPr>
              <a:t>직원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들이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많아서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걱정이네요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”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600CECEB-F2C4-A785-96FA-078AF4B4E77A}"/>
              </a:ext>
            </a:extLst>
          </p:cNvPr>
          <p:cNvSpPr txBox="1"/>
          <p:nvPr/>
        </p:nvSpPr>
        <p:spPr>
          <a:xfrm>
            <a:off x="4150908" y="3332720"/>
            <a:ext cx="2993365" cy="322982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“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직원들의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D23939"/>
                </a:solidFill>
                <a:ea typeface="NanumSquare ExtraBold"/>
              </a:rPr>
              <a:t>잦은</a:t>
            </a:r>
            <a:r>
              <a:rPr lang="en-US" sz="1295" b="1" dirty="0">
                <a:solidFill>
                  <a:srgbClr val="D2393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D23939"/>
                </a:solidFill>
                <a:ea typeface="NanumSquare ExtraBold"/>
              </a:rPr>
              <a:t>실수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때문에</a:t>
            </a:r>
            <a:endParaRPr lang="en-US" altLang="ko-KR" sz="1295" b="1" dirty="0">
              <a:solidFill>
                <a:srgbClr val="595959"/>
              </a:solidFill>
              <a:ea typeface="NanumSquare ExtraBold"/>
            </a:endParaRPr>
          </a:p>
          <a:p>
            <a:pPr lvl="0" algn="ctr"/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뒤처리가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힘들어요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”</a:t>
            </a: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41AFD2DF-ED8E-15C5-33C4-855EECE0B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6248" y="4736569"/>
            <a:ext cx="1108946" cy="1403509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7064DC6B-8E6C-EB56-AA9C-C4E7496FEC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20000">
            <a:off x="2339510" y="4210453"/>
            <a:ext cx="1080319" cy="2227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6033F73-88D9-9A1E-65B2-0920C3023C56}"/>
              </a:ext>
            </a:extLst>
          </p:cNvPr>
          <p:cNvSpPr txBox="1"/>
          <p:nvPr/>
        </p:nvSpPr>
        <p:spPr>
          <a:xfrm>
            <a:off x="3520472" y="4464132"/>
            <a:ext cx="757337" cy="21160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7149"/>
              </a:lnSpc>
            </a:pPr>
            <a:r>
              <a:rPr lang="ko-KR" altLang="en-US" sz="1619" b="1">
                <a:solidFill>
                  <a:srgbClr val="595959"/>
                </a:solidFill>
                <a:ea typeface="NanumSquare ExtraBold"/>
              </a:rPr>
              <a:t>직원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0A71C5-9A71-9668-DE45-BF4D8645387D}"/>
              </a:ext>
            </a:extLst>
          </p:cNvPr>
          <p:cNvSpPr txBox="1"/>
          <p:nvPr/>
        </p:nvSpPr>
        <p:spPr>
          <a:xfrm>
            <a:off x="4587441" y="4788828"/>
            <a:ext cx="2120300" cy="3118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“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일이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너무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많아서</a:t>
            </a:r>
          </a:p>
          <a:p>
            <a:pPr lvl="0" algn="ctr"/>
            <a:r>
              <a:rPr lang="ko-KR" altLang="en-US" sz="1295" b="1" dirty="0">
                <a:solidFill>
                  <a:srgbClr val="D23939"/>
                </a:solidFill>
                <a:ea typeface="NanumSquare ExtraBold"/>
              </a:rPr>
              <a:t>야근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이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잦아요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A2C86D-4F73-3490-DB41-4B37ED53506E}"/>
              </a:ext>
            </a:extLst>
          </p:cNvPr>
          <p:cNvSpPr txBox="1"/>
          <p:nvPr/>
        </p:nvSpPr>
        <p:spPr>
          <a:xfrm>
            <a:off x="4150908" y="5257881"/>
            <a:ext cx="2993365" cy="3118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“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제가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이런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D23939"/>
                </a:solidFill>
                <a:ea typeface="NanumSquare ExtraBold"/>
              </a:rPr>
              <a:t>노가다를</a:t>
            </a:r>
            <a:r>
              <a:rPr lang="en-US" sz="1295" b="1" dirty="0">
                <a:solidFill>
                  <a:srgbClr val="D23939"/>
                </a:solidFill>
                <a:latin typeface="NanumSquare ExtraBold"/>
              </a:rPr>
              <a:t>  </a:t>
            </a:r>
            <a:r>
              <a:rPr lang="ko-KR" altLang="en-US" sz="1295" b="1" dirty="0">
                <a:solidFill>
                  <a:srgbClr val="D23939"/>
                </a:solidFill>
                <a:ea typeface="NanumSquare ExtraBold"/>
              </a:rPr>
              <a:t>업무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를</a:t>
            </a:r>
          </a:p>
          <a:p>
            <a:pPr lvl="0" algn="ctr"/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하려고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회사에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다니는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걸까요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?＂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4BE12D-53FB-CBF1-6226-BDC5E3C7C222}"/>
              </a:ext>
            </a:extLst>
          </p:cNvPr>
          <p:cNvSpPr txBox="1"/>
          <p:nvPr/>
        </p:nvSpPr>
        <p:spPr>
          <a:xfrm>
            <a:off x="4008367" y="5726932"/>
            <a:ext cx="3278448" cy="3118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“</a:t>
            </a:r>
            <a:r>
              <a:rPr lang="ko-KR" altLang="en-US" sz="1295" b="1" dirty="0">
                <a:solidFill>
                  <a:srgbClr val="D23939"/>
                </a:solidFill>
                <a:ea typeface="NanumSquare ExtraBold"/>
              </a:rPr>
              <a:t>같은</a:t>
            </a:r>
            <a:r>
              <a:rPr lang="en-US" sz="1295" b="1" dirty="0">
                <a:solidFill>
                  <a:srgbClr val="D2393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D23939"/>
                </a:solidFill>
                <a:ea typeface="NanumSquare ExtraBold"/>
              </a:rPr>
              <a:t>작업을</a:t>
            </a:r>
            <a:r>
              <a:rPr lang="en-US" sz="1295" b="1" dirty="0">
                <a:solidFill>
                  <a:srgbClr val="D23939"/>
                </a:solidFill>
                <a:latin typeface="NanumSquare ExtraBold"/>
              </a:rPr>
              <a:t> </a:t>
            </a:r>
            <a:r>
              <a:rPr lang="ko-KR" altLang="en-US" sz="1295" b="1" dirty="0" err="1">
                <a:solidFill>
                  <a:srgbClr val="D23939"/>
                </a:solidFill>
                <a:ea typeface="NanumSquare ExtraBold"/>
              </a:rPr>
              <a:t>몇백개씩</a:t>
            </a:r>
            <a:r>
              <a:rPr lang="ko-KR" altLang="en-US" sz="1295" b="1" dirty="0">
                <a:solidFill>
                  <a:srgbClr val="D23939"/>
                </a:solidFill>
                <a:ea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하면</a:t>
            </a:r>
            <a:endParaRPr lang="en-US" altLang="ko-KR" sz="1295" b="1" dirty="0">
              <a:solidFill>
                <a:srgbClr val="595959"/>
              </a:solidFill>
              <a:latin typeface="NanumSquare ExtraBold"/>
              <a:ea typeface="NanumSquare ExtraBold"/>
            </a:endParaRPr>
          </a:p>
          <a:p>
            <a:pPr lvl="0" algn="ctr"/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실수가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발생할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수밖에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없어요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”</a:t>
            </a: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CC41A4D6-83C2-DBBD-A63F-D3EE582CCC28}"/>
              </a:ext>
            </a:extLst>
          </p:cNvPr>
          <p:cNvSpPr txBox="1"/>
          <p:nvPr/>
        </p:nvSpPr>
        <p:spPr>
          <a:xfrm>
            <a:off x="7397941" y="4425488"/>
            <a:ext cx="3240955" cy="445492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7149"/>
              </a:lnSpc>
            </a:pPr>
            <a:r>
              <a:rPr lang="en-US" sz="1403" b="1" dirty="0">
                <a:solidFill>
                  <a:srgbClr val="595959"/>
                </a:solidFill>
                <a:latin typeface="NanumSquare ExtraBold"/>
              </a:rPr>
              <a:t>"</a:t>
            </a:r>
            <a:r>
              <a:rPr lang="ko-KR" altLang="en-US" sz="1403" b="1" dirty="0">
                <a:solidFill>
                  <a:srgbClr val="595959"/>
                </a:solidFill>
                <a:ea typeface="NanumSquare ExtraBold"/>
              </a:rPr>
              <a:t>사무자동화</a:t>
            </a:r>
            <a:r>
              <a:rPr lang="en-US" sz="1403" b="1" dirty="0">
                <a:solidFill>
                  <a:srgbClr val="D23939"/>
                </a:solidFill>
                <a:latin typeface="NanumSquare ExtraBold"/>
              </a:rPr>
              <a:t> </a:t>
            </a:r>
            <a:r>
              <a:rPr lang="ko-KR" altLang="en-US" sz="1403" b="1" dirty="0">
                <a:solidFill>
                  <a:srgbClr val="D23939"/>
                </a:solidFill>
                <a:ea typeface="NanumSquare ExtraBold"/>
              </a:rPr>
              <a:t>구축으로</a:t>
            </a:r>
          </a:p>
          <a:p>
            <a:pPr lvl="0" algn="ctr">
              <a:lnSpc>
                <a:spcPct val="87149"/>
              </a:lnSpc>
            </a:pPr>
            <a:r>
              <a:rPr lang="ko-KR" altLang="en-US" sz="1403" b="1" dirty="0">
                <a:solidFill>
                  <a:srgbClr val="D23939"/>
                </a:solidFill>
                <a:ea typeface="NanumSquare ExtraBold"/>
              </a:rPr>
              <a:t>해결</a:t>
            </a:r>
            <a:r>
              <a:rPr lang="en-US" sz="1403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403" b="1" dirty="0">
                <a:solidFill>
                  <a:srgbClr val="595959"/>
                </a:solidFill>
                <a:ea typeface="NanumSquare ExtraBold"/>
              </a:rPr>
              <a:t>할</a:t>
            </a:r>
            <a:r>
              <a:rPr lang="en-US" sz="1403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403" b="1" dirty="0">
                <a:solidFill>
                  <a:srgbClr val="595959"/>
                </a:solidFill>
                <a:ea typeface="NanumSquare ExtraBold"/>
              </a:rPr>
              <a:t>수</a:t>
            </a:r>
            <a:r>
              <a:rPr lang="en-US" sz="1403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403" b="1" dirty="0">
                <a:solidFill>
                  <a:srgbClr val="595959"/>
                </a:solidFill>
                <a:ea typeface="NanumSquare ExtraBold"/>
              </a:rPr>
              <a:t>있습니다</a:t>
            </a:r>
            <a:r>
              <a:rPr lang="en-US" sz="1403" b="1" dirty="0">
                <a:solidFill>
                  <a:srgbClr val="595959"/>
                </a:solidFill>
                <a:latin typeface="NanumSquare ExtraBold"/>
              </a:rPr>
              <a:t>"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38EE776-DBD8-6BE7-774A-BF37DEFBF3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2876" y="3290904"/>
            <a:ext cx="978101" cy="1041204"/>
          </a:xfrm>
          <a:prstGeom prst="rect">
            <a:avLst/>
          </a:prstGeom>
        </p:spPr>
      </p:pic>
      <p:sp>
        <p:nvSpPr>
          <p:cNvPr id="28" name="TextBox 26">
            <a:extLst>
              <a:ext uri="{FF2B5EF4-FFF2-40B4-BE49-F238E27FC236}">
                <a16:creationId xmlns:a16="http://schemas.microsoft.com/office/drawing/2014/main" id="{81045B17-70C3-9B6B-442A-060FE7E72F56}"/>
              </a:ext>
            </a:extLst>
          </p:cNvPr>
          <p:cNvSpPr txBox="1"/>
          <p:nvPr/>
        </p:nvSpPr>
        <p:spPr>
          <a:xfrm>
            <a:off x="1203687" y="2870550"/>
            <a:ext cx="1198725" cy="25615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ko-KR" altLang="en-US" sz="1619" b="1" dirty="0">
                <a:solidFill>
                  <a:srgbClr val="595959"/>
                </a:solidFill>
                <a:ea typeface="NanumSquare ExtraBold"/>
              </a:rPr>
              <a:t>반복적인</a:t>
            </a:r>
            <a:r>
              <a:rPr lang="en-US" sz="1619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619" b="1" dirty="0">
                <a:solidFill>
                  <a:srgbClr val="595959"/>
                </a:solidFill>
                <a:ea typeface="NanumSquare ExtraBold"/>
              </a:rPr>
              <a:t>업무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FE0572E-B097-3740-69B4-D40712C353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873" y="4485275"/>
            <a:ext cx="2331880" cy="19779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78EEE96-05DD-0C99-40AC-637FC95F05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658" y="4630061"/>
            <a:ext cx="122510" cy="1336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F9AC6C6-1AC7-EC6B-F235-C3FAE87D98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658" y="4941220"/>
            <a:ext cx="122510" cy="1336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13C36A0-FA3F-F194-610D-44EB258FD1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658" y="5252379"/>
            <a:ext cx="122510" cy="1336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52A3633-52FD-1CE0-91E1-41EAE65A7F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658" y="5563538"/>
            <a:ext cx="122510" cy="1336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C98970-2090-06E4-D234-B7CEACEDF7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658" y="5874698"/>
            <a:ext cx="122510" cy="13364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836693D-7ECE-F9C1-0A6C-D9AF5AE428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658" y="6185857"/>
            <a:ext cx="122510" cy="13364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D304183-3669-E890-3401-5CABB4940AE0}"/>
              </a:ext>
            </a:extLst>
          </p:cNvPr>
          <p:cNvSpPr txBox="1"/>
          <p:nvPr/>
        </p:nvSpPr>
        <p:spPr>
          <a:xfrm>
            <a:off x="985718" y="4630060"/>
            <a:ext cx="2719904" cy="13211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87149"/>
              </a:lnSpc>
            </a:pP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데이터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수집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AC3285-F4D2-9BA4-C292-6145FB4DE81E}"/>
              </a:ext>
            </a:extLst>
          </p:cNvPr>
          <p:cNvSpPr txBox="1"/>
          <p:nvPr/>
        </p:nvSpPr>
        <p:spPr>
          <a:xfrm>
            <a:off x="985718" y="4941527"/>
            <a:ext cx="2719904" cy="13211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87149"/>
              </a:lnSpc>
            </a:pP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데이터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입력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/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문서작성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39CA89-6AAC-33A8-BF1E-584A9722C762}"/>
              </a:ext>
            </a:extLst>
          </p:cNvPr>
          <p:cNvSpPr txBox="1"/>
          <p:nvPr/>
        </p:nvSpPr>
        <p:spPr>
          <a:xfrm>
            <a:off x="985718" y="5252994"/>
            <a:ext cx="2719904" cy="13211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87149"/>
              </a:lnSpc>
            </a:pPr>
            <a:r>
              <a:rPr lang="ko-KR" altLang="en-US" sz="1295" b="1">
                <a:solidFill>
                  <a:srgbClr val="595959"/>
                </a:solidFill>
                <a:ea typeface="NanumSquare ExtraBold"/>
              </a:rPr>
              <a:t>주문</a:t>
            </a:r>
            <a:r>
              <a:rPr lang="en-US" sz="1295" b="1">
                <a:solidFill>
                  <a:srgbClr val="595959"/>
                </a:solidFill>
                <a:latin typeface="NanumSquare ExtraBold"/>
              </a:rPr>
              <a:t>/</a:t>
            </a:r>
            <a:r>
              <a:rPr lang="ko-KR" altLang="en-US" sz="1295" b="1">
                <a:solidFill>
                  <a:srgbClr val="595959"/>
                </a:solidFill>
                <a:ea typeface="NanumSquare ExtraBold"/>
              </a:rPr>
              <a:t>발주</a:t>
            </a:r>
            <a:r>
              <a:rPr lang="en-US" sz="1295" b="1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>
                <a:solidFill>
                  <a:srgbClr val="595959"/>
                </a:solidFill>
                <a:ea typeface="NanumSquare ExtraBold"/>
              </a:rPr>
              <a:t>처리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2A6290-E190-36DA-04F0-D3D95AC7AF21}"/>
              </a:ext>
            </a:extLst>
          </p:cNvPr>
          <p:cNvSpPr txBox="1"/>
          <p:nvPr/>
        </p:nvSpPr>
        <p:spPr>
          <a:xfrm>
            <a:off x="985718" y="5564461"/>
            <a:ext cx="2719904" cy="13211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87149"/>
              </a:lnSpc>
            </a:pP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데이터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가공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/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분석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CA5334-4CB4-56C9-916D-6D0560CA45E8}"/>
              </a:ext>
            </a:extLst>
          </p:cNvPr>
          <p:cNvSpPr txBox="1"/>
          <p:nvPr/>
        </p:nvSpPr>
        <p:spPr>
          <a:xfrm>
            <a:off x="985718" y="5875927"/>
            <a:ext cx="2719904" cy="13211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87149"/>
              </a:lnSpc>
            </a:pP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이메일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보내기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0414B6-CB59-FF4D-D698-325C15BA1EBE}"/>
              </a:ext>
            </a:extLst>
          </p:cNvPr>
          <p:cNvSpPr txBox="1"/>
          <p:nvPr/>
        </p:nvSpPr>
        <p:spPr>
          <a:xfrm>
            <a:off x="985715" y="6187394"/>
            <a:ext cx="2719904" cy="13211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87149"/>
              </a:lnSpc>
            </a:pP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파일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 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업로드</a:t>
            </a:r>
            <a:r>
              <a:rPr lang="en-US" sz="1295" b="1" dirty="0">
                <a:solidFill>
                  <a:srgbClr val="595959"/>
                </a:solidFill>
                <a:latin typeface="NanumSquare ExtraBold"/>
              </a:rPr>
              <a:t>/</a:t>
            </a:r>
            <a:r>
              <a:rPr lang="ko-KR" altLang="en-US" sz="1295" b="1" dirty="0">
                <a:solidFill>
                  <a:srgbClr val="595959"/>
                </a:solidFill>
                <a:ea typeface="NanumSquare ExtraBold"/>
              </a:rPr>
              <a:t>다운로드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ECC556FA-9262-6F57-3B2D-4182EA441B7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1000"/>
          </a:blip>
          <a:stretch>
            <a:fillRect/>
          </a:stretch>
        </p:blipFill>
        <p:spPr>
          <a:xfrm>
            <a:off x="395935" y="7038294"/>
            <a:ext cx="9786797" cy="37593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6E8CC485-7491-00B4-FC25-42F113FA1935}"/>
              </a:ext>
            </a:extLst>
          </p:cNvPr>
          <p:cNvSpPr txBox="1"/>
          <p:nvPr/>
        </p:nvSpPr>
        <p:spPr>
          <a:xfrm>
            <a:off x="395935" y="7149366"/>
            <a:ext cx="919660" cy="605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HTM RPA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구축</a:t>
            </a: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서비스</a:t>
            </a:r>
          </a:p>
        </p:txBody>
      </p:sp>
      <p:sp>
        <p:nvSpPr>
          <p:cNvPr id="47" name="이등변 삼각형 46">
            <a:extLst>
              <a:ext uri="{FF2B5EF4-FFF2-40B4-BE49-F238E27FC236}">
                <a16:creationId xmlns:a16="http://schemas.microsoft.com/office/drawing/2014/main" id="{CFCA4300-7BA1-1FC2-2512-A7736747A9C9}"/>
              </a:ext>
            </a:extLst>
          </p:cNvPr>
          <p:cNvSpPr/>
          <p:nvPr/>
        </p:nvSpPr>
        <p:spPr>
          <a:xfrm rot="5400000">
            <a:off x="6116086" y="4082859"/>
            <a:ext cx="3089814" cy="579127"/>
          </a:xfrm>
          <a:prstGeom prst="triangle">
            <a:avLst/>
          </a:prstGeom>
          <a:gradFill>
            <a:gsLst>
              <a:gs pos="100000">
                <a:schemeClr val="bg1"/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8566F9F-FB8A-C5DF-4C51-8B69A7241E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4" b="7479"/>
          <a:stretch>
            <a:fillRect/>
          </a:stretch>
        </p:blipFill>
        <p:spPr>
          <a:xfrm>
            <a:off x="411224" y="819158"/>
            <a:ext cx="9869365" cy="6145658"/>
          </a:xfrm>
          <a:prstGeom prst="rect">
            <a:avLst/>
          </a:prstGeom>
        </p:spPr>
      </p:pic>
      <p:sp>
        <p:nvSpPr>
          <p:cNvPr id="56" name="슬라이드 번호 개체 틀 55">
            <a:extLst>
              <a:ext uri="{FF2B5EF4-FFF2-40B4-BE49-F238E27FC236}">
                <a16:creationId xmlns:a16="http://schemas.microsoft.com/office/drawing/2014/main" id="{32E16E9E-9583-AEB7-B801-4DE11DBEB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8733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37218-11E6-344F-214C-22F805B9C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>
            <a:extLst>
              <a:ext uri="{FF2B5EF4-FFF2-40B4-BE49-F238E27FC236}">
                <a16:creationId xmlns:a16="http://schemas.microsoft.com/office/drawing/2014/main" id="{160763CC-F0C8-CB61-78E3-482DF82706A8}"/>
              </a:ext>
            </a:extLst>
          </p:cNvPr>
          <p:cNvGrpSpPr/>
          <p:nvPr/>
        </p:nvGrpSpPr>
        <p:grpSpPr>
          <a:xfrm>
            <a:off x="1708488856" y="1228209016"/>
            <a:ext cx="1706293536" cy="1706293536"/>
            <a:chOff x="1948210009" y="1398778852"/>
            <a:chExt cx="1945706660" cy="1945706660"/>
          </a:xfrm>
        </p:grpSpPr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39527278-8781-4C02-2E93-4C093688871F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20D61696-DA74-BD14-E43C-63C5407EE0EE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EC87318E-634C-DEC6-952A-7477659F8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06" y="264654"/>
            <a:ext cx="464180" cy="46418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BB144B89-5981-6EFA-4FA4-0ACC79915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72" y="163745"/>
            <a:ext cx="655905" cy="655905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7E66141C-5A05-2B78-0DAE-210620122B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</a:blip>
          <a:stretch>
            <a:fillRect/>
          </a:stretch>
        </p:blipFill>
        <p:spPr>
          <a:xfrm>
            <a:off x="395935" y="7038294"/>
            <a:ext cx="9786797" cy="37593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BFF343D9-930D-5EC0-89D5-98F9B8A16339}"/>
              </a:ext>
            </a:extLst>
          </p:cNvPr>
          <p:cNvSpPr txBox="1"/>
          <p:nvPr/>
        </p:nvSpPr>
        <p:spPr>
          <a:xfrm>
            <a:off x="395935" y="7149366"/>
            <a:ext cx="919660" cy="605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HTM RPA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구축</a:t>
            </a: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서비스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B7AC15A-928B-F0E0-8BF8-B04702886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" t="2680" r="2378" b="17932"/>
          <a:stretch>
            <a:fillRect/>
          </a:stretch>
        </p:blipFill>
        <p:spPr>
          <a:xfrm>
            <a:off x="1356497" y="879616"/>
            <a:ext cx="7991585" cy="4975979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7BEAB95-B68B-E169-DE30-855242EC286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123" t="10542" b="17823"/>
          <a:stretch>
            <a:fillRect/>
          </a:stretch>
        </p:blipFill>
        <p:spPr>
          <a:xfrm>
            <a:off x="1811784" y="1475929"/>
            <a:ext cx="2135962" cy="208801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C03E6A38-E2C0-C423-17F6-BAF2723694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251843" y="-5258335"/>
            <a:ext cx="181636" cy="10698307"/>
          </a:xfrm>
          <a:prstGeom prst="rect">
            <a:avLst/>
          </a:prstGeom>
        </p:spPr>
      </p:pic>
      <p:sp>
        <p:nvSpPr>
          <p:cNvPr id="12" name="슬라이드 번호 개체 틀 11">
            <a:extLst>
              <a:ext uri="{FF2B5EF4-FFF2-40B4-BE49-F238E27FC236}">
                <a16:creationId xmlns:a16="http://schemas.microsoft.com/office/drawing/2014/main" id="{074E93D4-EF7B-4456-4593-8B70737B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20</a:t>
            </a:fld>
            <a:endParaRPr lang="ko-KR" altLang="en-US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A65153F9-06D1-567E-0B3C-03C6E9AED552}"/>
              </a:ext>
            </a:extLst>
          </p:cNvPr>
          <p:cNvGrpSpPr/>
          <p:nvPr/>
        </p:nvGrpSpPr>
        <p:grpSpPr>
          <a:xfrm>
            <a:off x="1315595" y="5929074"/>
            <a:ext cx="8070768" cy="775924"/>
            <a:chOff x="1315595" y="5929074"/>
            <a:chExt cx="8070768" cy="775924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97C012F2-D980-0A95-EAE1-58620F9EA29B}"/>
                </a:ext>
              </a:extLst>
            </p:cNvPr>
            <p:cNvSpPr/>
            <p:nvPr/>
          </p:nvSpPr>
          <p:spPr>
            <a:xfrm>
              <a:off x="1315595" y="5929074"/>
              <a:ext cx="8070768" cy="77592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157D01-61B5-C47F-90B1-FD49D4682D65}"/>
                </a:ext>
              </a:extLst>
            </p:cNvPr>
            <p:cNvSpPr txBox="1"/>
            <p:nvPr/>
          </p:nvSpPr>
          <p:spPr>
            <a:xfrm>
              <a:off x="1436130" y="5963093"/>
              <a:ext cx="782969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“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여러 대기업을 컨설팅한 경험을 바탕으로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,</a:t>
              </a:r>
            </a:p>
            <a:p>
              <a:pPr algn="ctr"/>
              <a:r>
                <a:rPr lang="ko-KR" altLang="en-US" sz="20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자동화 구축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뿐 아니라 </a:t>
              </a:r>
              <a:r>
                <a:rPr lang="ko-KR" altLang="en-US" sz="20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업무 프로세스 개선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까지 제안 드립니다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.”</a:t>
              </a:r>
              <a:endPara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4819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F8AF-783D-9BCE-F2FB-ED6F42310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>
            <a:extLst>
              <a:ext uri="{FF2B5EF4-FFF2-40B4-BE49-F238E27FC236}">
                <a16:creationId xmlns:a16="http://schemas.microsoft.com/office/drawing/2014/main" id="{72F6AC99-3546-3E03-D75C-DF9EAD650DAF}"/>
              </a:ext>
            </a:extLst>
          </p:cNvPr>
          <p:cNvGrpSpPr/>
          <p:nvPr/>
        </p:nvGrpSpPr>
        <p:grpSpPr>
          <a:xfrm>
            <a:off x="1708488856" y="1228209016"/>
            <a:ext cx="1706293536" cy="1706293536"/>
            <a:chOff x="1948210009" y="1398778852"/>
            <a:chExt cx="1945706660" cy="1945706660"/>
          </a:xfrm>
        </p:grpSpPr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328F7FC1-8AAE-55B6-422B-A32CA8B7FDA6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31FB3136-2583-272D-DAFA-06B1B813BCFF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600567F8-2022-9491-4404-E65A0BF8E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06" y="264654"/>
            <a:ext cx="464180" cy="46418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1FC0BE3C-41CD-DFAA-A56F-A7BD9560C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72" y="163745"/>
            <a:ext cx="655905" cy="655905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DD035A74-0028-4FAF-C9E8-82C6F92B10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</a:blip>
          <a:stretch>
            <a:fillRect/>
          </a:stretch>
        </p:blipFill>
        <p:spPr>
          <a:xfrm>
            <a:off x="395935" y="7038294"/>
            <a:ext cx="9786797" cy="37593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323C0027-5CD0-74F4-A725-0F731224A915}"/>
              </a:ext>
            </a:extLst>
          </p:cNvPr>
          <p:cNvSpPr txBox="1"/>
          <p:nvPr/>
        </p:nvSpPr>
        <p:spPr>
          <a:xfrm>
            <a:off x="395935" y="7149366"/>
            <a:ext cx="919660" cy="605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HTM RPA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구축</a:t>
            </a: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서비스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D5937BD-2DE3-3140-3DB4-B846B9E21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t="4110" r="3228" b="13079"/>
          <a:stretch>
            <a:fillRect/>
          </a:stretch>
        </p:blipFill>
        <p:spPr>
          <a:xfrm>
            <a:off x="657959" y="751307"/>
            <a:ext cx="9293652" cy="6122988"/>
          </a:xfrm>
          <a:prstGeom prst="rect">
            <a:avLst/>
          </a:prstGeom>
        </p:spPr>
      </p:pic>
      <p:pic>
        <p:nvPicPr>
          <p:cNvPr id="57" name="Picture 15">
            <a:extLst>
              <a:ext uri="{FF2B5EF4-FFF2-40B4-BE49-F238E27FC236}">
                <a16:creationId xmlns:a16="http://schemas.microsoft.com/office/drawing/2014/main" id="{CD94F262-EE5D-6DAE-A128-D62E87E47A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51843" y="-5258335"/>
            <a:ext cx="181636" cy="10698307"/>
          </a:xfrm>
          <a:prstGeom prst="rect">
            <a:avLst/>
          </a:prstGeom>
        </p:spPr>
      </p:pic>
      <p:sp>
        <p:nvSpPr>
          <p:cNvPr id="58" name="슬라이드 번호 개체 틀 57">
            <a:extLst>
              <a:ext uri="{FF2B5EF4-FFF2-40B4-BE49-F238E27FC236}">
                <a16:creationId xmlns:a16="http://schemas.microsoft.com/office/drawing/2014/main" id="{6568B129-CB21-1B0D-807E-8E069F0DD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750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7238B-5439-0875-E75E-0EB9AC502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>
            <a:extLst>
              <a:ext uri="{FF2B5EF4-FFF2-40B4-BE49-F238E27FC236}">
                <a16:creationId xmlns:a16="http://schemas.microsoft.com/office/drawing/2014/main" id="{BFB76823-1978-101A-27DD-8F7AFE30496F}"/>
              </a:ext>
            </a:extLst>
          </p:cNvPr>
          <p:cNvGrpSpPr/>
          <p:nvPr/>
        </p:nvGrpSpPr>
        <p:grpSpPr>
          <a:xfrm>
            <a:off x="1708488856" y="1228209016"/>
            <a:ext cx="1706293536" cy="1706293536"/>
            <a:chOff x="1948210009" y="1398778852"/>
            <a:chExt cx="1945706660" cy="1945706660"/>
          </a:xfrm>
        </p:grpSpPr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A3294585-63B7-964B-EAB9-33BACE114C27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9437A1E8-F785-C1E2-AB95-ECE43D7E2CC5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3FC65733-7313-942A-CDF6-BBF81D75F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06" y="264654"/>
            <a:ext cx="464180" cy="46418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71D41FA5-8DED-D766-3213-6B64E1A2D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72" y="163745"/>
            <a:ext cx="655905" cy="655905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3FBE12AA-90DC-2E7D-FA60-322F4DEF4C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</a:blip>
          <a:stretch>
            <a:fillRect/>
          </a:stretch>
        </p:blipFill>
        <p:spPr>
          <a:xfrm>
            <a:off x="395935" y="7038294"/>
            <a:ext cx="9786797" cy="37593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69A0D476-A8F1-2F9C-94AA-796A9D537DE0}"/>
              </a:ext>
            </a:extLst>
          </p:cNvPr>
          <p:cNvSpPr txBox="1"/>
          <p:nvPr/>
        </p:nvSpPr>
        <p:spPr>
          <a:xfrm>
            <a:off x="395935" y="7149366"/>
            <a:ext cx="919660" cy="605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HTM RPA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구축</a:t>
            </a: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서비스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33B0B9A-EC28-72B8-6C7A-793891D272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3018" r="3125" b="12217"/>
          <a:stretch>
            <a:fillRect/>
          </a:stretch>
        </p:blipFill>
        <p:spPr>
          <a:xfrm>
            <a:off x="896305" y="852202"/>
            <a:ext cx="8885135" cy="6011812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C9D0F91E-3ADD-931C-6A3E-7F9FBF0CE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51843" y="-5258335"/>
            <a:ext cx="181636" cy="10698307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3A8F556-7329-01E0-D43A-E39E4A201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1257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EB1A4-EFCE-6581-0863-6FFDAE60F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>
            <a:extLst>
              <a:ext uri="{FF2B5EF4-FFF2-40B4-BE49-F238E27FC236}">
                <a16:creationId xmlns:a16="http://schemas.microsoft.com/office/drawing/2014/main" id="{525C11C5-34ED-E371-0525-77C5324C45E5}"/>
              </a:ext>
            </a:extLst>
          </p:cNvPr>
          <p:cNvGrpSpPr/>
          <p:nvPr/>
        </p:nvGrpSpPr>
        <p:grpSpPr>
          <a:xfrm>
            <a:off x="1708488856" y="1228209016"/>
            <a:ext cx="1706293536" cy="1706293536"/>
            <a:chOff x="1948210009" y="1398778852"/>
            <a:chExt cx="1945706660" cy="1945706660"/>
          </a:xfrm>
        </p:grpSpPr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2C728AD9-1ABD-CE32-D959-C187A4F310F5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482D12C9-A6CA-D048-8F5C-E81F0228202B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DD2F133A-B7EA-F5E8-0232-4BEBBABD5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06" y="264654"/>
            <a:ext cx="464180" cy="46418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FA00A2CB-5D86-2E81-82D0-138D1D04C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72" y="163745"/>
            <a:ext cx="655905" cy="655905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54653DBD-E790-0960-D30D-16AB89D573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</a:blip>
          <a:stretch>
            <a:fillRect/>
          </a:stretch>
        </p:blipFill>
        <p:spPr>
          <a:xfrm>
            <a:off x="395935" y="7038294"/>
            <a:ext cx="9786797" cy="37593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2F9F2D30-4B29-C4BD-47C8-F3D4398B8932}"/>
              </a:ext>
            </a:extLst>
          </p:cNvPr>
          <p:cNvSpPr txBox="1"/>
          <p:nvPr/>
        </p:nvSpPr>
        <p:spPr>
          <a:xfrm>
            <a:off x="395935" y="7149366"/>
            <a:ext cx="919660" cy="605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HTM RPA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구축</a:t>
            </a: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서비스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373BC7-27CB-F63F-735D-A3A011CB08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4109" r="4128" b="3179"/>
          <a:stretch>
            <a:fillRect/>
          </a:stretch>
        </p:blipFill>
        <p:spPr>
          <a:xfrm>
            <a:off x="1392973" y="865679"/>
            <a:ext cx="7914208" cy="5998335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E60D1707-7F31-2E2C-695B-D04E03A89C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51843" y="-5258335"/>
            <a:ext cx="181636" cy="10698307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8839231-ECDC-23FB-2024-7A54C9BB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197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4B62A-C08D-5B70-84A4-CFBE8F0BA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>
            <a:extLst>
              <a:ext uri="{FF2B5EF4-FFF2-40B4-BE49-F238E27FC236}">
                <a16:creationId xmlns:a16="http://schemas.microsoft.com/office/drawing/2014/main" id="{ACBD0CE1-7970-C9D2-4D0D-BA9EAB320B63}"/>
              </a:ext>
            </a:extLst>
          </p:cNvPr>
          <p:cNvGrpSpPr/>
          <p:nvPr/>
        </p:nvGrpSpPr>
        <p:grpSpPr>
          <a:xfrm>
            <a:off x="1708488856" y="1228209016"/>
            <a:ext cx="1706293536" cy="1706293536"/>
            <a:chOff x="1948210009" y="1398778852"/>
            <a:chExt cx="1945706660" cy="1945706660"/>
          </a:xfrm>
        </p:grpSpPr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5744E42B-7D3C-23D8-A98C-2AFF23BF21BA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3A3CAAF7-2E83-32DE-095E-05EAD3C864A4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5D1004E3-B91D-D8FC-48C4-C62B53821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06" y="264654"/>
            <a:ext cx="464180" cy="46418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B23BB7CB-1287-0C8C-A5B8-288EA9E3F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72" y="163745"/>
            <a:ext cx="655905" cy="655905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33267993-35AD-1E9E-A339-00F28B862E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</a:blip>
          <a:stretch>
            <a:fillRect/>
          </a:stretch>
        </p:blipFill>
        <p:spPr>
          <a:xfrm>
            <a:off x="395935" y="7038294"/>
            <a:ext cx="9786797" cy="37593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055220E3-0E61-0790-94B9-93B0DC2B86D8}"/>
              </a:ext>
            </a:extLst>
          </p:cNvPr>
          <p:cNvSpPr txBox="1"/>
          <p:nvPr/>
        </p:nvSpPr>
        <p:spPr>
          <a:xfrm>
            <a:off x="395935" y="7149366"/>
            <a:ext cx="919660" cy="605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HTM RPA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구축</a:t>
            </a: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서비스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6C040DC-4B03-6C6F-8FC7-B0A75205D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r="4128" b="2847"/>
          <a:stretch>
            <a:fillRect/>
          </a:stretch>
        </p:blipFill>
        <p:spPr>
          <a:xfrm>
            <a:off x="1630472" y="899896"/>
            <a:ext cx="7416801" cy="5890640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32C57D86-457E-9889-81B2-113435A542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51843" y="-5258335"/>
            <a:ext cx="181636" cy="10698307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094909B-C1B8-4FA1-8897-032325565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0519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AA28F-51B9-7B0D-696D-2D14235CD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>
            <a:extLst>
              <a:ext uri="{FF2B5EF4-FFF2-40B4-BE49-F238E27FC236}">
                <a16:creationId xmlns:a16="http://schemas.microsoft.com/office/drawing/2014/main" id="{2768AABD-6360-73F9-99C4-40E743446C98}"/>
              </a:ext>
            </a:extLst>
          </p:cNvPr>
          <p:cNvGrpSpPr/>
          <p:nvPr/>
        </p:nvGrpSpPr>
        <p:grpSpPr>
          <a:xfrm>
            <a:off x="1708488856" y="1228209016"/>
            <a:ext cx="1706293536" cy="1706293536"/>
            <a:chOff x="1948210009" y="1398778852"/>
            <a:chExt cx="1945706660" cy="1945706660"/>
          </a:xfrm>
        </p:grpSpPr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56DCD3E2-DA9F-DC06-1BF2-C9EE12804D38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9E34B48B-7053-CC37-3899-03066D9457A2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ABD1DE97-7E05-D85E-F4AA-8EA907EA5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06" y="264654"/>
            <a:ext cx="464180" cy="46418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B9D22835-14B4-925A-7F37-69E778C74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72" y="163745"/>
            <a:ext cx="655905" cy="655905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7E8A0A34-7A2A-8D70-EDEB-8511D367FB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</a:blip>
          <a:stretch>
            <a:fillRect/>
          </a:stretch>
        </p:blipFill>
        <p:spPr>
          <a:xfrm>
            <a:off x="395935" y="7038294"/>
            <a:ext cx="9786797" cy="37593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5794A85B-DBDF-0225-32D1-5BDE100D630A}"/>
              </a:ext>
            </a:extLst>
          </p:cNvPr>
          <p:cNvSpPr txBox="1"/>
          <p:nvPr/>
        </p:nvSpPr>
        <p:spPr>
          <a:xfrm>
            <a:off x="395935" y="7149366"/>
            <a:ext cx="919660" cy="605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HTM RPA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구축</a:t>
            </a: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서비스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A195211-7D8B-1497-FE46-8C220BC323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" t="2511" r="2187" b="1147"/>
          <a:stretch>
            <a:fillRect/>
          </a:stretch>
        </p:blipFill>
        <p:spPr>
          <a:xfrm>
            <a:off x="1412178" y="868401"/>
            <a:ext cx="7853388" cy="5908474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8E9C666D-8D23-6333-3F5F-05EB9A005F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51843" y="-5258335"/>
            <a:ext cx="181636" cy="10698307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E0E446C-3FE3-E1CA-2494-888C40F24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5245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91F57-C15C-6A63-26C7-E1EC49D07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>
            <a:extLst>
              <a:ext uri="{FF2B5EF4-FFF2-40B4-BE49-F238E27FC236}">
                <a16:creationId xmlns:a16="http://schemas.microsoft.com/office/drawing/2014/main" id="{896B3984-D2B1-C5CF-7468-9BA3FFCF58DB}"/>
              </a:ext>
            </a:extLst>
          </p:cNvPr>
          <p:cNvGrpSpPr/>
          <p:nvPr/>
        </p:nvGrpSpPr>
        <p:grpSpPr>
          <a:xfrm>
            <a:off x="1708488856" y="1228209016"/>
            <a:ext cx="1706293536" cy="1706293536"/>
            <a:chOff x="1948210009" y="1398778852"/>
            <a:chExt cx="1945706660" cy="1945706660"/>
          </a:xfrm>
        </p:grpSpPr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72C82225-E78E-F04E-74E6-E93C457CF7DF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3B61565D-23AF-D426-D3EA-4A849BD3EB48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03F35B51-77EF-F0C4-E179-03CA18B2B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06" y="264654"/>
            <a:ext cx="464180" cy="46418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701486B5-7CD8-8794-B20E-2288E984E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72" y="163745"/>
            <a:ext cx="655905" cy="655905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393594AE-871E-26A0-00FE-07D263B0C4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</a:blip>
          <a:stretch>
            <a:fillRect/>
          </a:stretch>
        </p:blipFill>
        <p:spPr>
          <a:xfrm>
            <a:off x="395935" y="7038294"/>
            <a:ext cx="9786797" cy="37593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53209CCA-C9C0-B520-3309-C25000A97F3C}"/>
              </a:ext>
            </a:extLst>
          </p:cNvPr>
          <p:cNvSpPr txBox="1"/>
          <p:nvPr/>
        </p:nvSpPr>
        <p:spPr>
          <a:xfrm>
            <a:off x="395935" y="7149366"/>
            <a:ext cx="919660" cy="605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HTM RPA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구축</a:t>
            </a: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서비스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2A18A7B-7A4D-3154-25CE-92C02A58C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2511" r="2014" b="20473"/>
          <a:stretch>
            <a:fillRect/>
          </a:stretch>
        </p:blipFill>
        <p:spPr>
          <a:xfrm>
            <a:off x="1298960" y="955216"/>
            <a:ext cx="8087403" cy="4846546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8F23986A-60DF-BA00-2EE8-0E43FA4D1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51843" y="-5258335"/>
            <a:ext cx="181636" cy="10698307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61DB9E8-388F-5A56-597A-70F61B32D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8</a:t>
            </a:fld>
            <a:endParaRPr lang="ko-KR" altLang="en-US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F420F0A-09A0-EF0A-42D9-84083D46DBAE}"/>
              </a:ext>
            </a:extLst>
          </p:cNvPr>
          <p:cNvGrpSpPr/>
          <p:nvPr/>
        </p:nvGrpSpPr>
        <p:grpSpPr>
          <a:xfrm>
            <a:off x="1315595" y="5929074"/>
            <a:ext cx="8070768" cy="775924"/>
            <a:chOff x="1315595" y="5929074"/>
            <a:chExt cx="8070768" cy="775924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C886B86F-F8A6-67DD-803F-BB9A6D6FBD2B}"/>
                </a:ext>
              </a:extLst>
            </p:cNvPr>
            <p:cNvSpPr/>
            <p:nvPr/>
          </p:nvSpPr>
          <p:spPr>
            <a:xfrm>
              <a:off x="1315595" y="5929074"/>
              <a:ext cx="8070768" cy="77592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11EB293-19A1-1EB7-E029-3778C71FAA30}"/>
                </a:ext>
              </a:extLst>
            </p:cNvPr>
            <p:cNvSpPr txBox="1"/>
            <p:nvPr/>
          </p:nvSpPr>
          <p:spPr>
            <a:xfrm>
              <a:off x="2127054" y="5963093"/>
              <a:ext cx="644785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“RPA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는 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AI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와 결합하면서 </a:t>
              </a:r>
              <a:r>
                <a:rPr lang="ko-KR" altLang="en-US" sz="20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단순 반복업무의 한계를 넘어 </a:t>
              </a:r>
              <a:r>
                <a: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더욱 고도화된 사무자동화로 발전하고 있습니다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.”</a:t>
              </a:r>
              <a:endPara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272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39AF0-D348-DE4C-C2F4-503DA9BC8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>
            <a:extLst>
              <a:ext uri="{FF2B5EF4-FFF2-40B4-BE49-F238E27FC236}">
                <a16:creationId xmlns:a16="http://schemas.microsoft.com/office/drawing/2014/main" id="{7DA51A20-30CC-EA5D-C12C-27F548599FF7}"/>
              </a:ext>
            </a:extLst>
          </p:cNvPr>
          <p:cNvGrpSpPr/>
          <p:nvPr/>
        </p:nvGrpSpPr>
        <p:grpSpPr>
          <a:xfrm>
            <a:off x="1708488856" y="1228209016"/>
            <a:ext cx="1706293536" cy="1706293536"/>
            <a:chOff x="1948210009" y="1398778852"/>
            <a:chExt cx="1945706660" cy="1945706660"/>
          </a:xfrm>
        </p:grpSpPr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FC08DCE5-1043-F33D-BCFC-F2E9E91C17A4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BD5B1364-7238-6B48-6C4B-35A3808ECB92}"/>
              </a:ext>
            </a:extLst>
          </p:cNvPr>
          <p:cNvGrpSpPr/>
          <p:nvPr/>
        </p:nvGrpSpPr>
        <p:grpSpPr>
          <a:xfrm>
            <a:off x="1708488856" y="1707839066"/>
            <a:ext cx="1706293536" cy="1706293536"/>
            <a:chOff x="1948210009" y="1945706660"/>
            <a:chExt cx="1945706660" cy="1945706660"/>
          </a:xfrm>
        </p:grpSpPr>
      </p:grpSp>
      <p:pic>
        <p:nvPicPr>
          <p:cNvPr id="9" name="Picture 17">
            <a:extLst>
              <a:ext uri="{FF2B5EF4-FFF2-40B4-BE49-F238E27FC236}">
                <a16:creationId xmlns:a16="http://schemas.microsoft.com/office/drawing/2014/main" id="{FF591688-26D9-C239-802C-BAF56398E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06" y="264654"/>
            <a:ext cx="464180" cy="46418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CE3505A9-F109-83D8-50E7-C547077A3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72" y="163745"/>
            <a:ext cx="655905" cy="655905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168B47F0-67D2-28EC-3A33-138AA8C38E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</a:blip>
          <a:stretch>
            <a:fillRect/>
          </a:stretch>
        </p:blipFill>
        <p:spPr>
          <a:xfrm>
            <a:off x="395935" y="7038294"/>
            <a:ext cx="9786797" cy="37593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EED3FED6-8911-4A50-156F-2A0831E6166E}"/>
              </a:ext>
            </a:extLst>
          </p:cNvPr>
          <p:cNvSpPr txBox="1"/>
          <p:nvPr/>
        </p:nvSpPr>
        <p:spPr>
          <a:xfrm>
            <a:off x="395935" y="7149366"/>
            <a:ext cx="919660" cy="6054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HTM RPA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구축</a:t>
            </a:r>
            <a:r>
              <a:rPr lang="en-US" sz="614" b="1" dirty="0">
                <a:solidFill>
                  <a:srgbClr val="0F2D3E">
                    <a:alpha val="87059"/>
                  </a:srgbClr>
                </a:solidFill>
              </a:rPr>
              <a:t> </a:t>
            </a:r>
            <a:r>
              <a:rPr lang="ko-KR" altLang="en-US" sz="614" b="1" dirty="0">
                <a:solidFill>
                  <a:srgbClr val="0F2D3E">
                    <a:alpha val="87059"/>
                  </a:srgbClr>
                </a:solidFill>
                <a:ea typeface="NanumSquare Regular"/>
              </a:rPr>
              <a:t>서비스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FEF58BD-721F-7CCA-1B57-3F2F04419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t="2511" r="1876" b="4169"/>
          <a:stretch>
            <a:fillRect/>
          </a:stretch>
        </p:blipFill>
        <p:spPr>
          <a:xfrm>
            <a:off x="1283216" y="884752"/>
            <a:ext cx="8139077" cy="5905783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9E066EF7-78AB-EAF3-590C-D5C95FE16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51843" y="-5258335"/>
            <a:ext cx="181636" cy="10698307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637FE7E-3D74-B94A-4D1B-3A40083F8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8DE0-73DC-40E3-8A50-9A94EA721675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958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테마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10083</TotalTime>
  <Words>395</Words>
  <Application>Microsoft Office PowerPoint</Application>
  <PresentationFormat>사용자 지정</PresentationFormat>
  <Paragraphs>116</Paragraphs>
  <Slides>20</Slides>
  <Notes>20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7" baseType="lpstr">
      <vt:lpstr>NanumSquare ExtraBold</vt:lpstr>
      <vt:lpstr>NanumSquare Regular</vt:lpstr>
      <vt:lpstr>맑은 고딕</vt:lpstr>
      <vt:lpstr>Aptos</vt:lpstr>
      <vt:lpstr>Aptos Display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원근 이</dc:creator>
  <cp:lastModifiedBy>Lee Won Gun</cp:lastModifiedBy>
  <cp:revision>56</cp:revision>
  <cp:lastPrinted>2025-02-27T06:10:52Z</cp:lastPrinted>
  <dcterms:created xsi:type="dcterms:W3CDTF">2025-02-17T13:06:13Z</dcterms:created>
  <dcterms:modified xsi:type="dcterms:W3CDTF">2026-06-17T10:08:01Z</dcterms:modified>
</cp:coreProperties>
</file>